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94" r:id="rId6"/>
    <p:sldId id="300" r:id="rId7"/>
    <p:sldId id="261" r:id="rId8"/>
    <p:sldId id="297" r:id="rId9"/>
    <p:sldId id="298" r:id="rId10"/>
    <p:sldId id="264" r:id="rId11"/>
  </p:sldIdLst>
  <p:sldSz cx="18288000" cy="10287000"/>
  <p:notesSz cx="111252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7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4"/>
    <p:restoredTop sz="94634"/>
  </p:normalViewPr>
  <p:slideViewPr>
    <p:cSldViewPr>
      <p:cViewPr varScale="1">
        <p:scale>
          <a:sx n="42" d="100"/>
          <a:sy n="42" d="100"/>
        </p:scale>
        <p:origin x="90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accent6">
                    <a:lumMod val="75000"/>
                  </a:schemeClr>
                </a:solidFill>
                <a:latin typeface="+mn-lt"/>
                <a:ea typeface="+mn-ea"/>
                <a:cs typeface="+mn-cs"/>
              </a:defRPr>
            </a:pPr>
            <a:r>
              <a:rPr lang="es-MX" sz="2400" b="1" i="0" baseline="0">
                <a:solidFill>
                  <a:schemeClr val="accent6">
                    <a:lumMod val="75000"/>
                  </a:schemeClr>
                </a:solidFill>
                <a:effectLst/>
              </a:rPr>
              <a:t>Gobernación del Cauca</a:t>
            </a:r>
            <a:endParaRPr lang="es-CO" sz="2400">
              <a:solidFill>
                <a:schemeClr val="accent6">
                  <a:lumMod val="75000"/>
                </a:schemeClr>
              </a:solidFill>
              <a:effectLst/>
            </a:endParaRPr>
          </a:p>
          <a:p>
            <a:pPr>
              <a:defRPr sz="2400">
                <a:solidFill>
                  <a:schemeClr val="accent6">
                    <a:lumMod val="75000"/>
                  </a:schemeClr>
                </a:solidFill>
              </a:defRPr>
            </a:pPr>
            <a:r>
              <a:rPr lang="es-MX" sz="2400" b="1" i="0" baseline="0">
                <a:solidFill>
                  <a:schemeClr val="accent6">
                    <a:lumMod val="75000"/>
                  </a:schemeClr>
                </a:solidFill>
                <a:effectLst/>
              </a:rPr>
              <a:t>Recursos de Gestión ejecutados en 2025</a:t>
            </a:r>
            <a:endParaRPr lang="es-CO" sz="2400">
              <a:solidFill>
                <a:schemeClr val="accent6">
                  <a:lumMod val="75000"/>
                </a:schemeClr>
              </a:solidFill>
              <a:effectLst/>
            </a:endParaRPr>
          </a:p>
        </c:rich>
      </c:tx>
      <c:layout>
        <c:manualLayout>
          <c:xMode val="edge"/>
          <c:yMode val="edge"/>
          <c:x val="7.4457539376583323E-2"/>
          <c:y val="1.66006344840928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accent6">
                  <a:lumMod val="75000"/>
                </a:schemeClr>
              </a:solidFill>
              <a:latin typeface="+mn-lt"/>
              <a:ea typeface="+mn-ea"/>
              <a:cs typeface="+mn-cs"/>
            </a:defRPr>
          </a:pPr>
          <a:endParaRPr lang="es-CO"/>
        </a:p>
      </c:tx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128-2D4C-8E74-9E01FDE04C5C}"/>
              </c:ext>
            </c:extLst>
          </c:dPt>
          <c:dPt>
            <c:idx val="1"/>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128-2D4C-8E74-9E01FDE04C5C}"/>
              </c:ext>
            </c:extLst>
          </c:dPt>
          <c:dPt>
            <c:idx val="2"/>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128-2D4C-8E74-9E01FDE04C5C}"/>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C128-2D4C-8E74-9E01FDE04C5C}"/>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C128-2D4C-8E74-9E01FDE04C5C}"/>
              </c:ext>
            </c:extLst>
          </c:dPt>
          <c:dPt>
            <c:idx val="5"/>
            <c:bubble3D val="0"/>
            <c:spPr>
              <a:solidFill>
                <a:schemeClr val="accent5">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C128-2D4C-8E74-9E01FDE04C5C}"/>
              </c:ext>
            </c:extLst>
          </c:dPt>
          <c:dPt>
            <c:idx val="6"/>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C128-2D4C-8E74-9E01FDE04C5C}"/>
              </c:ext>
            </c:extLst>
          </c:dPt>
          <c:dPt>
            <c:idx val="7"/>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C128-2D4C-8E74-9E01FDE04C5C}"/>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DEF!$A$31:$A$38</c:f>
              <c:strCache>
                <c:ptCount val="8"/>
                <c:pt idx="0">
                  <c:v>EMCASERVICIOS S.A. E.S.P.</c:v>
                </c:pt>
                <c:pt idx="1">
                  <c:v>OAGRD</c:v>
                </c:pt>
                <c:pt idx="2">
                  <c:v>Oficina Asesora de Planeación</c:v>
                </c:pt>
                <c:pt idx="3">
                  <c:v>Oficina de Gestión Social y asuntos poblacionales</c:v>
                </c:pt>
                <c:pt idx="4">
                  <c:v>Secretaría de Desarrollo Económico y Competitividad</c:v>
                </c:pt>
                <c:pt idx="5">
                  <c:v>Secretaría de Educación y Cultura</c:v>
                </c:pt>
                <c:pt idx="6">
                  <c:v>Secretaría de Salud</c:v>
                </c:pt>
                <c:pt idx="7">
                  <c:v>Secretaría General</c:v>
                </c:pt>
              </c:strCache>
            </c:strRef>
          </c:cat>
          <c:val>
            <c:numRef>
              <c:f>DEF!$B$31:$B$38</c:f>
              <c:numCache>
                <c:formatCode>"$"\ #,##0</c:formatCode>
                <c:ptCount val="8"/>
                <c:pt idx="0">
                  <c:v>11180226610.6</c:v>
                </c:pt>
                <c:pt idx="1">
                  <c:v>414894064</c:v>
                </c:pt>
                <c:pt idx="2">
                  <c:v>200000000</c:v>
                </c:pt>
                <c:pt idx="3">
                  <c:v>40850000</c:v>
                </c:pt>
                <c:pt idx="4">
                  <c:v>935958979</c:v>
                </c:pt>
                <c:pt idx="5">
                  <c:v>1958308924</c:v>
                </c:pt>
                <c:pt idx="6">
                  <c:v>60000000</c:v>
                </c:pt>
                <c:pt idx="7">
                  <c:v>24400000</c:v>
                </c:pt>
              </c:numCache>
            </c:numRef>
          </c:val>
          <c:extLst xmlns:c16r2="http://schemas.microsoft.com/office/drawing/2015/06/chart">
            <c:ext xmlns:c16="http://schemas.microsoft.com/office/drawing/2014/chart" uri="{C3380CC4-5D6E-409C-BE32-E72D297353CC}">
              <c16:uniqueId val="{00000010-C128-2D4C-8E74-9E01FDE04C5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043015" y="0"/>
            <a:ext cx="3220720" cy="1350010"/>
          </a:xfrm>
          <a:custGeom>
            <a:avLst/>
            <a:gdLst/>
            <a:ahLst/>
            <a:cxnLst/>
            <a:rect l="l" t="t" r="r" b="b"/>
            <a:pathLst>
              <a:path w="3220719" h="1350010">
                <a:moveTo>
                  <a:pt x="1610098" y="1349819"/>
                </a:moveTo>
                <a:lnTo>
                  <a:pt x="1561894" y="1349122"/>
                </a:lnTo>
                <a:lnTo>
                  <a:pt x="1514036" y="1347044"/>
                </a:lnTo>
                <a:lnTo>
                  <a:pt x="1466544" y="1343604"/>
                </a:lnTo>
                <a:lnTo>
                  <a:pt x="1419436" y="1338820"/>
                </a:lnTo>
                <a:lnTo>
                  <a:pt x="1372732" y="1332713"/>
                </a:lnTo>
                <a:lnTo>
                  <a:pt x="1326451" y="1325301"/>
                </a:lnTo>
                <a:lnTo>
                  <a:pt x="1280612" y="1316604"/>
                </a:lnTo>
                <a:lnTo>
                  <a:pt x="1235234" y="1306641"/>
                </a:lnTo>
                <a:lnTo>
                  <a:pt x="1190337" y="1295430"/>
                </a:lnTo>
                <a:lnTo>
                  <a:pt x="1145939" y="1282992"/>
                </a:lnTo>
                <a:lnTo>
                  <a:pt x="1102060" y="1269345"/>
                </a:lnTo>
                <a:lnTo>
                  <a:pt x="1058719" y="1254508"/>
                </a:lnTo>
                <a:lnTo>
                  <a:pt x="1015935" y="1238500"/>
                </a:lnTo>
                <a:lnTo>
                  <a:pt x="973727" y="1221342"/>
                </a:lnTo>
                <a:lnTo>
                  <a:pt x="932115" y="1203051"/>
                </a:lnTo>
                <a:lnTo>
                  <a:pt x="891117" y="1183648"/>
                </a:lnTo>
                <a:lnTo>
                  <a:pt x="850753" y="1163150"/>
                </a:lnTo>
                <a:lnTo>
                  <a:pt x="811042" y="1141578"/>
                </a:lnTo>
                <a:lnTo>
                  <a:pt x="772003" y="1118951"/>
                </a:lnTo>
                <a:lnTo>
                  <a:pt x="733655" y="1095287"/>
                </a:lnTo>
                <a:lnTo>
                  <a:pt x="696018" y="1070606"/>
                </a:lnTo>
                <a:lnTo>
                  <a:pt x="659110" y="1044928"/>
                </a:lnTo>
                <a:lnTo>
                  <a:pt x="622952" y="1018270"/>
                </a:lnTo>
                <a:lnTo>
                  <a:pt x="587561" y="990653"/>
                </a:lnTo>
                <a:lnTo>
                  <a:pt x="552957" y="962096"/>
                </a:lnTo>
                <a:lnTo>
                  <a:pt x="519159" y="932617"/>
                </a:lnTo>
                <a:lnTo>
                  <a:pt x="486187" y="902236"/>
                </a:lnTo>
                <a:lnTo>
                  <a:pt x="454059" y="870972"/>
                </a:lnTo>
                <a:lnTo>
                  <a:pt x="422796" y="838845"/>
                </a:lnTo>
                <a:lnTo>
                  <a:pt x="392415" y="805872"/>
                </a:lnTo>
                <a:lnTo>
                  <a:pt x="362936" y="772075"/>
                </a:lnTo>
                <a:lnTo>
                  <a:pt x="334378" y="737471"/>
                </a:lnTo>
                <a:lnTo>
                  <a:pt x="306761" y="702080"/>
                </a:lnTo>
                <a:lnTo>
                  <a:pt x="280104" y="665921"/>
                </a:lnTo>
                <a:lnTo>
                  <a:pt x="254425" y="629014"/>
                </a:lnTo>
                <a:lnTo>
                  <a:pt x="229744" y="591376"/>
                </a:lnTo>
                <a:lnTo>
                  <a:pt x="206081" y="553029"/>
                </a:lnTo>
                <a:lnTo>
                  <a:pt x="183453" y="513990"/>
                </a:lnTo>
                <a:lnTo>
                  <a:pt x="161881" y="474279"/>
                </a:lnTo>
                <a:lnTo>
                  <a:pt x="141384" y="433915"/>
                </a:lnTo>
                <a:lnTo>
                  <a:pt x="121980" y="392917"/>
                </a:lnTo>
                <a:lnTo>
                  <a:pt x="103690" y="351305"/>
                </a:lnTo>
                <a:lnTo>
                  <a:pt x="86531" y="309097"/>
                </a:lnTo>
                <a:lnTo>
                  <a:pt x="70524" y="266313"/>
                </a:lnTo>
                <a:lnTo>
                  <a:pt x="55687" y="222972"/>
                </a:lnTo>
                <a:lnTo>
                  <a:pt x="42040" y="179093"/>
                </a:lnTo>
                <a:lnTo>
                  <a:pt x="29601" y="134695"/>
                </a:lnTo>
                <a:lnTo>
                  <a:pt x="18391" y="89797"/>
                </a:lnTo>
                <a:lnTo>
                  <a:pt x="8427" y="44420"/>
                </a:lnTo>
                <a:lnTo>
                  <a:pt x="0" y="0"/>
                </a:lnTo>
                <a:lnTo>
                  <a:pt x="3220198" y="0"/>
                </a:lnTo>
                <a:lnTo>
                  <a:pt x="3211771" y="44420"/>
                </a:lnTo>
                <a:lnTo>
                  <a:pt x="3201807" y="89797"/>
                </a:lnTo>
                <a:lnTo>
                  <a:pt x="3190597" y="134695"/>
                </a:lnTo>
                <a:lnTo>
                  <a:pt x="3178158" y="179093"/>
                </a:lnTo>
                <a:lnTo>
                  <a:pt x="3164511" y="222972"/>
                </a:lnTo>
                <a:lnTo>
                  <a:pt x="3149674" y="266313"/>
                </a:lnTo>
                <a:lnTo>
                  <a:pt x="3133667" y="309097"/>
                </a:lnTo>
                <a:lnTo>
                  <a:pt x="3116508" y="351305"/>
                </a:lnTo>
                <a:lnTo>
                  <a:pt x="3098217" y="392917"/>
                </a:lnTo>
                <a:lnTo>
                  <a:pt x="3078814" y="433915"/>
                </a:lnTo>
                <a:lnTo>
                  <a:pt x="3058317" y="474279"/>
                </a:lnTo>
                <a:lnTo>
                  <a:pt x="3036745" y="513990"/>
                </a:lnTo>
                <a:lnTo>
                  <a:pt x="3014117" y="553029"/>
                </a:lnTo>
                <a:lnTo>
                  <a:pt x="2990453" y="591376"/>
                </a:lnTo>
                <a:lnTo>
                  <a:pt x="2965773" y="629014"/>
                </a:lnTo>
                <a:lnTo>
                  <a:pt x="2940094" y="665921"/>
                </a:lnTo>
                <a:lnTo>
                  <a:pt x="2913436" y="702080"/>
                </a:lnTo>
                <a:lnTo>
                  <a:pt x="2885819" y="737471"/>
                </a:lnTo>
                <a:lnTo>
                  <a:pt x="2857262" y="772075"/>
                </a:lnTo>
                <a:lnTo>
                  <a:pt x="2827783" y="805872"/>
                </a:lnTo>
                <a:lnTo>
                  <a:pt x="2797402" y="838845"/>
                </a:lnTo>
                <a:lnTo>
                  <a:pt x="2766138" y="870972"/>
                </a:lnTo>
                <a:lnTo>
                  <a:pt x="2734011" y="902236"/>
                </a:lnTo>
                <a:lnTo>
                  <a:pt x="2701039" y="932617"/>
                </a:lnTo>
                <a:lnTo>
                  <a:pt x="2667241" y="962096"/>
                </a:lnTo>
                <a:lnTo>
                  <a:pt x="2632637" y="990653"/>
                </a:lnTo>
                <a:lnTo>
                  <a:pt x="2597246" y="1018270"/>
                </a:lnTo>
                <a:lnTo>
                  <a:pt x="2561087" y="1044928"/>
                </a:lnTo>
                <a:lnTo>
                  <a:pt x="2524180" y="1070606"/>
                </a:lnTo>
                <a:lnTo>
                  <a:pt x="2486542" y="1095287"/>
                </a:lnTo>
                <a:lnTo>
                  <a:pt x="2448195" y="1118951"/>
                </a:lnTo>
                <a:lnTo>
                  <a:pt x="2409156" y="1141578"/>
                </a:lnTo>
                <a:lnTo>
                  <a:pt x="2369445" y="1163150"/>
                </a:lnTo>
                <a:lnTo>
                  <a:pt x="2329081" y="1183648"/>
                </a:lnTo>
                <a:lnTo>
                  <a:pt x="2288083" y="1203051"/>
                </a:lnTo>
                <a:lnTo>
                  <a:pt x="2246470" y="1221342"/>
                </a:lnTo>
                <a:lnTo>
                  <a:pt x="2204263" y="1238500"/>
                </a:lnTo>
                <a:lnTo>
                  <a:pt x="2161479" y="1254508"/>
                </a:lnTo>
                <a:lnTo>
                  <a:pt x="2118137" y="1269345"/>
                </a:lnTo>
                <a:lnTo>
                  <a:pt x="2074258" y="1282992"/>
                </a:lnTo>
                <a:lnTo>
                  <a:pt x="2029861" y="1295430"/>
                </a:lnTo>
                <a:lnTo>
                  <a:pt x="1984963" y="1306641"/>
                </a:lnTo>
                <a:lnTo>
                  <a:pt x="1939585" y="1316604"/>
                </a:lnTo>
                <a:lnTo>
                  <a:pt x="1893746" y="1325301"/>
                </a:lnTo>
                <a:lnTo>
                  <a:pt x="1847465" y="1332713"/>
                </a:lnTo>
                <a:lnTo>
                  <a:pt x="1800761" y="1338820"/>
                </a:lnTo>
                <a:lnTo>
                  <a:pt x="1753653" y="1343604"/>
                </a:lnTo>
                <a:lnTo>
                  <a:pt x="1706160" y="1347044"/>
                </a:lnTo>
                <a:lnTo>
                  <a:pt x="1658302" y="1349122"/>
                </a:lnTo>
                <a:lnTo>
                  <a:pt x="1610098" y="1349819"/>
                </a:lnTo>
                <a:close/>
              </a:path>
            </a:pathLst>
          </a:custGeom>
          <a:solidFill>
            <a:srgbClr val="6A6B3C"/>
          </a:solidFill>
        </p:spPr>
        <p:txBody>
          <a:bodyPr wrap="square" lIns="0" tIns="0" rIns="0" bIns="0" rtlCol="0"/>
          <a:lstStyle/>
          <a:p>
            <a:endParaRPr/>
          </a:p>
        </p:txBody>
      </p:sp>
      <p:sp>
        <p:nvSpPr>
          <p:cNvPr id="17" name="bg object 17"/>
          <p:cNvSpPr/>
          <p:nvPr/>
        </p:nvSpPr>
        <p:spPr>
          <a:xfrm>
            <a:off x="0" y="9988955"/>
            <a:ext cx="18288000" cy="298450"/>
          </a:xfrm>
          <a:custGeom>
            <a:avLst/>
            <a:gdLst/>
            <a:ahLst/>
            <a:cxnLst/>
            <a:rect l="l" t="t" r="r" b="b"/>
            <a:pathLst>
              <a:path w="18288000" h="298450">
                <a:moveTo>
                  <a:pt x="18287998" y="298044"/>
                </a:moveTo>
                <a:lnTo>
                  <a:pt x="0" y="298044"/>
                </a:lnTo>
                <a:lnTo>
                  <a:pt x="0" y="0"/>
                </a:lnTo>
                <a:lnTo>
                  <a:pt x="18287998" y="0"/>
                </a:lnTo>
                <a:lnTo>
                  <a:pt x="18287998" y="298044"/>
                </a:lnTo>
                <a:close/>
              </a:path>
            </a:pathLst>
          </a:custGeom>
          <a:solidFill>
            <a:srgbClr val="6A6B3C"/>
          </a:solidFill>
        </p:spPr>
        <p:txBody>
          <a:bodyPr wrap="square" lIns="0" tIns="0" rIns="0" bIns="0" rtlCol="0"/>
          <a:lstStyle/>
          <a:p>
            <a:endParaRPr/>
          </a:p>
        </p:txBody>
      </p:sp>
      <p:sp>
        <p:nvSpPr>
          <p:cNvPr id="18" name="bg object 18"/>
          <p:cNvSpPr/>
          <p:nvPr/>
        </p:nvSpPr>
        <p:spPr>
          <a:xfrm>
            <a:off x="328967" y="463469"/>
            <a:ext cx="1104900" cy="1104900"/>
          </a:xfrm>
          <a:custGeom>
            <a:avLst/>
            <a:gdLst/>
            <a:ahLst/>
            <a:cxnLst/>
            <a:rect l="l" t="t" r="r" b="b"/>
            <a:pathLst>
              <a:path w="1104900" h="1104900">
                <a:moveTo>
                  <a:pt x="552260" y="1104520"/>
                </a:moveTo>
                <a:lnTo>
                  <a:pt x="504609" y="1102493"/>
                </a:lnTo>
                <a:lnTo>
                  <a:pt x="458083" y="1096522"/>
                </a:lnTo>
                <a:lnTo>
                  <a:pt x="412849" y="1086774"/>
                </a:lnTo>
                <a:lnTo>
                  <a:pt x="369072" y="1073413"/>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7"/>
                </a:lnTo>
                <a:lnTo>
                  <a:pt x="47915" y="777602"/>
                </a:lnTo>
                <a:lnTo>
                  <a:pt x="31107" y="735448"/>
                </a:lnTo>
                <a:lnTo>
                  <a:pt x="17746" y="691671"/>
                </a:lnTo>
                <a:lnTo>
                  <a:pt x="7997" y="646437"/>
                </a:lnTo>
                <a:lnTo>
                  <a:pt x="2027" y="599911"/>
                </a:lnTo>
                <a:lnTo>
                  <a:pt x="0" y="552260"/>
                </a:lnTo>
                <a:lnTo>
                  <a:pt x="2027" y="504609"/>
                </a:lnTo>
                <a:lnTo>
                  <a:pt x="7997" y="458083"/>
                </a:lnTo>
                <a:lnTo>
                  <a:pt x="17746" y="412849"/>
                </a:lnTo>
                <a:lnTo>
                  <a:pt x="31107" y="369072"/>
                </a:lnTo>
                <a:lnTo>
                  <a:pt x="47915" y="326918"/>
                </a:lnTo>
                <a:lnTo>
                  <a:pt x="68003" y="286553"/>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8" y="68003"/>
                </a:lnTo>
                <a:lnTo>
                  <a:pt x="856378" y="91206"/>
                </a:lnTo>
                <a:lnTo>
                  <a:pt x="892669" y="117358"/>
                </a:lnTo>
                <a:lnTo>
                  <a:pt x="926674" y="146293"/>
                </a:lnTo>
                <a:lnTo>
                  <a:pt x="958227" y="177846"/>
                </a:lnTo>
                <a:lnTo>
                  <a:pt x="987162" y="211851"/>
                </a:lnTo>
                <a:lnTo>
                  <a:pt x="1013314" y="248142"/>
                </a:lnTo>
                <a:lnTo>
                  <a:pt x="1036517" y="286553"/>
                </a:lnTo>
                <a:lnTo>
                  <a:pt x="1056605" y="326918"/>
                </a:lnTo>
                <a:lnTo>
                  <a:pt x="1073413" y="369072"/>
                </a:lnTo>
                <a:lnTo>
                  <a:pt x="1086774" y="412849"/>
                </a:lnTo>
                <a:lnTo>
                  <a:pt x="1096523" y="458083"/>
                </a:lnTo>
                <a:lnTo>
                  <a:pt x="1102493" y="504609"/>
                </a:lnTo>
                <a:lnTo>
                  <a:pt x="1104521" y="552260"/>
                </a:lnTo>
                <a:lnTo>
                  <a:pt x="1102493" y="599911"/>
                </a:lnTo>
                <a:lnTo>
                  <a:pt x="1096523" y="646437"/>
                </a:lnTo>
                <a:lnTo>
                  <a:pt x="1086774" y="691671"/>
                </a:lnTo>
                <a:lnTo>
                  <a:pt x="1073413" y="735448"/>
                </a:lnTo>
                <a:lnTo>
                  <a:pt x="1056605" y="777602"/>
                </a:lnTo>
                <a:lnTo>
                  <a:pt x="1036517" y="817967"/>
                </a:lnTo>
                <a:lnTo>
                  <a:pt x="1013314" y="856378"/>
                </a:lnTo>
                <a:lnTo>
                  <a:pt x="987162" y="892669"/>
                </a:lnTo>
                <a:lnTo>
                  <a:pt x="958227" y="926674"/>
                </a:lnTo>
                <a:lnTo>
                  <a:pt x="926674" y="958227"/>
                </a:lnTo>
                <a:lnTo>
                  <a:pt x="892669" y="987162"/>
                </a:lnTo>
                <a:lnTo>
                  <a:pt x="856378" y="1013314"/>
                </a:lnTo>
                <a:lnTo>
                  <a:pt x="817968" y="1036517"/>
                </a:lnTo>
                <a:lnTo>
                  <a:pt x="777602" y="1056605"/>
                </a:lnTo>
                <a:lnTo>
                  <a:pt x="735448" y="1073413"/>
                </a:lnTo>
                <a:lnTo>
                  <a:pt x="691671" y="1086774"/>
                </a:lnTo>
                <a:lnTo>
                  <a:pt x="646437" y="1096522"/>
                </a:lnTo>
                <a:lnTo>
                  <a:pt x="599911" y="1102493"/>
                </a:lnTo>
                <a:lnTo>
                  <a:pt x="552260" y="1104520"/>
                </a:lnTo>
                <a:close/>
              </a:path>
            </a:pathLst>
          </a:custGeom>
          <a:solidFill>
            <a:srgbClr val="FFC61A"/>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874165" y="1872463"/>
            <a:ext cx="4942779" cy="3705224"/>
          </a:xfrm>
          <a:prstGeom prst="rect">
            <a:avLst/>
          </a:prstGeom>
        </p:spPr>
      </p:pic>
      <p:pic>
        <p:nvPicPr>
          <p:cNvPr id="20" name="bg object 20"/>
          <p:cNvPicPr/>
          <p:nvPr/>
        </p:nvPicPr>
        <p:blipFill>
          <a:blip r:embed="rId3" cstate="print"/>
          <a:stretch>
            <a:fillRect/>
          </a:stretch>
        </p:blipFill>
        <p:spPr>
          <a:xfrm>
            <a:off x="6571596" y="6181273"/>
            <a:ext cx="5188194" cy="3619499"/>
          </a:xfrm>
          <a:prstGeom prst="rect">
            <a:avLst/>
          </a:prstGeom>
        </p:spPr>
      </p:pic>
      <p:pic>
        <p:nvPicPr>
          <p:cNvPr id="21" name="bg object 21"/>
          <p:cNvPicPr/>
          <p:nvPr/>
        </p:nvPicPr>
        <p:blipFill>
          <a:blip r:embed="rId4" cstate="print"/>
          <a:stretch>
            <a:fillRect/>
          </a:stretch>
        </p:blipFill>
        <p:spPr>
          <a:xfrm>
            <a:off x="881227" y="6102191"/>
            <a:ext cx="4933949" cy="3701787"/>
          </a:xfrm>
          <a:prstGeom prst="rect">
            <a:avLst/>
          </a:prstGeom>
        </p:spPr>
      </p:pic>
      <p:pic>
        <p:nvPicPr>
          <p:cNvPr id="22" name="bg object 22"/>
          <p:cNvPicPr/>
          <p:nvPr/>
        </p:nvPicPr>
        <p:blipFill>
          <a:blip r:embed="rId5" cstate="print"/>
          <a:stretch>
            <a:fillRect/>
          </a:stretch>
        </p:blipFill>
        <p:spPr>
          <a:xfrm>
            <a:off x="12164478" y="1976386"/>
            <a:ext cx="5094322" cy="3705224"/>
          </a:xfrm>
          <a:prstGeom prst="rect">
            <a:avLst/>
          </a:prstGeom>
        </p:spPr>
      </p:pic>
      <p:pic>
        <p:nvPicPr>
          <p:cNvPr id="23" name="bg object 23"/>
          <p:cNvPicPr/>
          <p:nvPr/>
        </p:nvPicPr>
        <p:blipFill>
          <a:blip r:embed="rId6" cstate="print"/>
          <a:stretch>
            <a:fillRect/>
          </a:stretch>
        </p:blipFill>
        <p:spPr>
          <a:xfrm>
            <a:off x="12164478" y="6202145"/>
            <a:ext cx="5094821" cy="3600450"/>
          </a:xfrm>
          <a:prstGeom prst="rect">
            <a:avLst/>
          </a:prstGeom>
        </p:spPr>
      </p:pic>
      <p:pic>
        <p:nvPicPr>
          <p:cNvPr id="24" name="bg object 24"/>
          <p:cNvPicPr/>
          <p:nvPr/>
        </p:nvPicPr>
        <p:blipFill>
          <a:blip r:embed="rId7" cstate="print"/>
          <a:stretch>
            <a:fillRect/>
          </a:stretch>
        </p:blipFill>
        <p:spPr>
          <a:xfrm>
            <a:off x="6444830" y="1872463"/>
            <a:ext cx="5314949" cy="3705224"/>
          </a:xfrm>
          <a:prstGeom prst="rect">
            <a:avLst/>
          </a:prstGeom>
        </p:spPr>
      </p:pic>
      <p:sp>
        <p:nvSpPr>
          <p:cNvPr id="2" name="Holder 2"/>
          <p:cNvSpPr>
            <a:spLocks noGrp="1"/>
          </p:cNvSpPr>
          <p:nvPr>
            <p:ph type="ctrTitle"/>
          </p:nvPr>
        </p:nvSpPr>
        <p:spPr>
          <a:xfrm>
            <a:off x="16322151" y="24023"/>
            <a:ext cx="886459" cy="845185"/>
          </a:xfrm>
          <a:prstGeom prst="rect">
            <a:avLst/>
          </a:prstGeom>
        </p:spPr>
        <p:txBody>
          <a:bodyPr wrap="square" lIns="0" tIns="0" rIns="0" bIns="0">
            <a:spAutoFit/>
          </a:bodyPr>
          <a:lstStyle>
            <a:lvl1pPr>
              <a:defRPr sz="5350" b="1" i="0">
                <a:solidFill>
                  <a:schemeClr val="bg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5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50" b="1" i="0">
                <a:solidFill>
                  <a:schemeClr val="bg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C61A"/>
          </a:solidFill>
        </p:spPr>
        <p:txBody>
          <a:bodyPr wrap="square" lIns="0" tIns="0" rIns="0" bIns="0" rtlCol="0"/>
          <a:lstStyle/>
          <a:p>
            <a:endParaRPr/>
          </a:p>
        </p:txBody>
      </p:sp>
      <p:sp>
        <p:nvSpPr>
          <p:cNvPr id="17" name="bg object 17"/>
          <p:cNvSpPr/>
          <p:nvPr/>
        </p:nvSpPr>
        <p:spPr>
          <a:xfrm>
            <a:off x="0" y="0"/>
            <a:ext cx="5367020" cy="2706370"/>
          </a:xfrm>
          <a:custGeom>
            <a:avLst/>
            <a:gdLst/>
            <a:ahLst/>
            <a:cxnLst/>
            <a:rect l="l" t="t" r="r" b="b"/>
            <a:pathLst>
              <a:path w="5367020" h="2706370">
                <a:moveTo>
                  <a:pt x="2790713" y="2642565"/>
                </a:moveTo>
                <a:lnTo>
                  <a:pt x="1374541" y="2642565"/>
                </a:lnTo>
                <a:lnTo>
                  <a:pt x="973644" y="2528265"/>
                </a:lnTo>
                <a:lnTo>
                  <a:pt x="930402" y="2502865"/>
                </a:lnTo>
                <a:lnTo>
                  <a:pt x="802362" y="2464765"/>
                </a:lnTo>
                <a:lnTo>
                  <a:pt x="760258" y="2439365"/>
                </a:lnTo>
                <a:lnTo>
                  <a:pt x="718451" y="2426665"/>
                </a:lnTo>
                <a:lnTo>
                  <a:pt x="676945" y="2401265"/>
                </a:lnTo>
                <a:lnTo>
                  <a:pt x="635744" y="2388565"/>
                </a:lnTo>
                <a:lnTo>
                  <a:pt x="554277" y="2337765"/>
                </a:lnTo>
                <a:lnTo>
                  <a:pt x="514020" y="2325065"/>
                </a:lnTo>
                <a:lnTo>
                  <a:pt x="434483" y="2274265"/>
                </a:lnTo>
                <a:lnTo>
                  <a:pt x="395212" y="2261565"/>
                </a:lnTo>
                <a:lnTo>
                  <a:pt x="279446" y="2185365"/>
                </a:lnTo>
                <a:lnTo>
                  <a:pt x="166847" y="2109165"/>
                </a:lnTo>
                <a:lnTo>
                  <a:pt x="93602" y="2058365"/>
                </a:lnTo>
                <a:lnTo>
                  <a:pt x="21858" y="2007565"/>
                </a:lnTo>
                <a:lnTo>
                  <a:pt x="0" y="1983971"/>
                </a:lnTo>
                <a:lnTo>
                  <a:pt x="0" y="0"/>
                </a:lnTo>
                <a:lnTo>
                  <a:pt x="5366465" y="0"/>
                </a:lnTo>
                <a:lnTo>
                  <a:pt x="5360302" y="26365"/>
                </a:lnTo>
                <a:lnTo>
                  <a:pt x="5350771" y="77165"/>
                </a:lnTo>
                <a:lnTo>
                  <a:pt x="5340618" y="127965"/>
                </a:lnTo>
                <a:lnTo>
                  <a:pt x="5329848" y="166065"/>
                </a:lnTo>
                <a:lnTo>
                  <a:pt x="5318466" y="216865"/>
                </a:lnTo>
                <a:lnTo>
                  <a:pt x="5306476" y="254965"/>
                </a:lnTo>
                <a:lnTo>
                  <a:pt x="5293884" y="305765"/>
                </a:lnTo>
                <a:lnTo>
                  <a:pt x="5280694" y="343865"/>
                </a:lnTo>
                <a:lnTo>
                  <a:pt x="5266910" y="394665"/>
                </a:lnTo>
                <a:lnTo>
                  <a:pt x="5252538" y="432765"/>
                </a:lnTo>
                <a:lnTo>
                  <a:pt x="5237581" y="483565"/>
                </a:lnTo>
                <a:lnTo>
                  <a:pt x="5222045" y="521665"/>
                </a:lnTo>
                <a:lnTo>
                  <a:pt x="5205933" y="559765"/>
                </a:lnTo>
                <a:lnTo>
                  <a:pt x="5189252" y="610565"/>
                </a:lnTo>
                <a:lnTo>
                  <a:pt x="5172005" y="648665"/>
                </a:lnTo>
                <a:lnTo>
                  <a:pt x="5154197" y="686765"/>
                </a:lnTo>
                <a:lnTo>
                  <a:pt x="5135832" y="737565"/>
                </a:lnTo>
                <a:lnTo>
                  <a:pt x="5116916" y="775665"/>
                </a:lnTo>
                <a:lnTo>
                  <a:pt x="5097453" y="813765"/>
                </a:lnTo>
                <a:lnTo>
                  <a:pt x="5077447" y="851865"/>
                </a:lnTo>
                <a:lnTo>
                  <a:pt x="5056904" y="902665"/>
                </a:lnTo>
                <a:lnTo>
                  <a:pt x="5035828" y="940765"/>
                </a:lnTo>
                <a:lnTo>
                  <a:pt x="5014223" y="978865"/>
                </a:lnTo>
                <a:lnTo>
                  <a:pt x="4992094" y="1016965"/>
                </a:lnTo>
                <a:lnTo>
                  <a:pt x="4969447" y="1055065"/>
                </a:lnTo>
                <a:lnTo>
                  <a:pt x="4946284" y="1093165"/>
                </a:lnTo>
                <a:lnTo>
                  <a:pt x="4922612" y="1131265"/>
                </a:lnTo>
                <a:lnTo>
                  <a:pt x="4898435" y="1169365"/>
                </a:lnTo>
                <a:lnTo>
                  <a:pt x="4873757" y="1207465"/>
                </a:lnTo>
                <a:lnTo>
                  <a:pt x="4848583" y="1245565"/>
                </a:lnTo>
                <a:lnTo>
                  <a:pt x="4822918" y="1283665"/>
                </a:lnTo>
                <a:lnTo>
                  <a:pt x="4796766" y="1321765"/>
                </a:lnTo>
                <a:lnTo>
                  <a:pt x="4770132" y="1359865"/>
                </a:lnTo>
                <a:lnTo>
                  <a:pt x="4743021" y="1397965"/>
                </a:lnTo>
                <a:lnTo>
                  <a:pt x="4715438" y="1436065"/>
                </a:lnTo>
                <a:lnTo>
                  <a:pt x="4687386" y="1461465"/>
                </a:lnTo>
                <a:lnTo>
                  <a:pt x="4658871" y="1499565"/>
                </a:lnTo>
                <a:lnTo>
                  <a:pt x="4629897" y="1537665"/>
                </a:lnTo>
                <a:lnTo>
                  <a:pt x="4600468" y="1563065"/>
                </a:lnTo>
                <a:lnTo>
                  <a:pt x="4570591" y="1601165"/>
                </a:lnTo>
                <a:lnTo>
                  <a:pt x="4540269" y="1639265"/>
                </a:lnTo>
                <a:lnTo>
                  <a:pt x="4509506" y="1664665"/>
                </a:lnTo>
                <a:lnTo>
                  <a:pt x="4478308" y="1702765"/>
                </a:lnTo>
                <a:lnTo>
                  <a:pt x="4446679" y="1728165"/>
                </a:lnTo>
                <a:lnTo>
                  <a:pt x="4414624" y="1766265"/>
                </a:lnTo>
                <a:lnTo>
                  <a:pt x="4382147" y="1791665"/>
                </a:lnTo>
                <a:lnTo>
                  <a:pt x="4349253" y="1829765"/>
                </a:lnTo>
                <a:lnTo>
                  <a:pt x="4315947" y="1855165"/>
                </a:lnTo>
                <a:lnTo>
                  <a:pt x="4282234" y="1893265"/>
                </a:lnTo>
                <a:lnTo>
                  <a:pt x="4248117" y="1918665"/>
                </a:lnTo>
                <a:lnTo>
                  <a:pt x="4178693" y="1969465"/>
                </a:lnTo>
                <a:lnTo>
                  <a:pt x="4143396" y="2007565"/>
                </a:lnTo>
                <a:lnTo>
                  <a:pt x="4071652" y="2058365"/>
                </a:lnTo>
                <a:lnTo>
                  <a:pt x="3998407" y="2109165"/>
                </a:lnTo>
                <a:lnTo>
                  <a:pt x="3885808" y="2185365"/>
                </a:lnTo>
                <a:lnTo>
                  <a:pt x="3770042" y="2261565"/>
                </a:lnTo>
                <a:lnTo>
                  <a:pt x="3730771" y="2274265"/>
                </a:lnTo>
                <a:lnTo>
                  <a:pt x="3651234" y="2325065"/>
                </a:lnTo>
                <a:lnTo>
                  <a:pt x="3610977" y="2337765"/>
                </a:lnTo>
                <a:lnTo>
                  <a:pt x="3529510" y="2388565"/>
                </a:lnTo>
                <a:lnTo>
                  <a:pt x="3488309" y="2401265"/>
                </a:lnTo>
                <a:lnTo>
                  <a:pt x="3446802" y="2426665"/>
                </a:lnTo>
                <a:lnTo>
                  <a:pt x="3404995" y="2439365"/>
                </a:lnTo>
                <a:lnTo>
                  <a:pt x="3362892" y="2464765"/>
                </a:lnTo>
                <a:lnTo>
                  <a:pt x="3234851" y="2502865"/>
                </a:lnTo>
                <a:lnTo>
                  <a:pt x="3191610" y="2528265"/>
                </a:lnTo>
                <a:lnTo>
                  <a:pt x="2790713" y="2642565"/>
                </a:lnTo>
                <a:close/>
              </a:path>
              <a:path w="5367020" h="2706370">
                <a:moveTo>
                  <a:pt x="2652754" y="2667965"/>
                </a:moveTo>
                <a:lnTo>
                  <a:pt x="1512500" y="2667965"/>
                </a:lnTo>
                <a:lnTo>
                  <a:pt x="1420302" y="2642565"/>
                </a:lnTo>
                <a:lnTo>
                  <a:pt x="2744952" y="2642565"/>
                </a:lnTo>
                <a:lnTo>
                  <a:pt x="2652754" y="2667965"/>
                </a:lnTo>
                <a:close/>
              </a:path>
              <a:path w="5367020" h="2706370">
                <a:moveTo>
                  <a:pt x="2559687" y="2680665"/>
                </a:moveTo>
                <a:lnTo>
                  <a:pt x="1605566" y="2680665"/>
                </a:lnTo>
                <a:lnTo>
                  <a:pt x="1558927" y="2667965"/>
                </a:lnTo>
                <a:lnTo>
                  <a:pt x="2606327" y="2667965"/>
                </a:lnTo>
                <a:lnTo>
                  <a:pt x="2559687" y="2680665"/>
                </a:lnTo>
                <a:close/>
              </a:path>
              <a:path w="5367020" h="2706370">
                <a:moveTo>
                  <a:pt x="2465790" y="2693365"/>
                </a:moveTo>
                <a:lnTo>
                  <a:pt x="1699464" y="2693365"/>
                </a:lnTo>
                <a:lnTo>
                  <a:pt x="1652414" y="2680665"/>
                </a:lnTo>
                <a:lnTo>
                  <a:pt x="2512840" y="2680665"/>
                </a:lnTo>
                <a:lnTo>
                  <a:pt x="2465790" y="2693365"/>
                </a:lnTo>
                <a:close/>
              </a:path>
              <a:path w="5367020" h="2706370">
                <a:moveTo>
                  <a:pt x="2371097" y="2706065"/>
                </a:moveTo>
                <a:lnTo>
                  <a:pt x="1794156" y="2706065"/>
                </a:lnTo>
                <a:lnTo>
                  <a:pt x="1746713" y="2693365"/>
                </a:lnTo>
                <a:lnTo>
                  <a:pt x="2418540" y="2693365"/>
                </a:lnTo>
                <a:lnTo>
                  <a:pt x="2371097" y="2706065"/>
                </a:lnTo>
                <a:close/>
              </a:path>
            </a:pathLst>
          </a:custGeom>
          <a:solidFill>
            <a:srgbClr val="000000">
              <a:alpha val="12998"/>
            </a:srgbClr>
          </a:solidFill>
        </p:spPr>
        <p:txBody>
          <a:bodyPr wrap="square" lIns="0" tIns="0" rIns="0" bIns="0" rtlCol="0"/>
          <a:lstStyle/>
          <a:p>
            <a:endParaRPr/>
          </a:p>
        </p:txBody>
      </p:sp>
      <p:sp>
        <p:nvSpPr>
          <p:cNvPr id="18" name="bg object 18"/>
          <p:cNvSpPr/>
          <p:nvPr/>
        </p:nvSpPr>
        <p:spPr>
          <a:xfrm>
            <a:off x="9376466" y="2565444"/>
            <a:ext cx="8911590" cy="7708900"/>
          </a:xfrm>
          <a:custGeom>
            <a:avLst/>
            <a:gdLst/>
            <a:ahLst/>
            <a:cxnLst/>
            <a:rect l="l" t="t" r="r" b="b"/>
            <a:pathLst>
              <a:path w="8911590" h="7708900">
                <a:moveTo>
                  <a:pt x="4697433" y="7708899"/>
                </a:moveTo>
                <a:lnTo>
                  <a:pt x="0" y="7708899"/>
                </a:lnTo>
                <a:lnTo>
                  <a:pt x="0" y="6324599"/>
                </a:lnTo>
                <a:lnTo>
                  <a:pt x="260704" y="6324599"/>
                </a:lnTo>
                <a:lnTo>
                  <a:pt x="312531" y="6311899"/>
                </a:lnTo>
                <a:lnTo>
                  <a:pt x="467359" y="6311899"/>
                </a:lnTo>
                <a:lnTo>
                  <a:pt x="518744" y="6299199"/>
                </a:lnTo>
                <a:lnTo>
                  <a:pt x="621168" y="6299199"/>
                </a:lnTo>
                <a:lnTo>
                  <a:pt x="672204" y="6286499"/>
                </a:lnTo>
                <a:lnTo>
                  <a:pt x="723121" y="6286499"/>
                </a:lnTo>
                <a:lnTo>
                  <a:pt x="773916" y="6273799"/>
                </a:lnTo>
                <a:lnTo>
                  <a:pt x="824588" y="6273799"/>
                </a:lnTo>
                <a:lnTo>
                  <a:pt x="875135" y="6261099"/>
                </a:lnTo>
                <a:lnTo>
                  <a:pt x="925557" y="6261099"/>
                </a:lnTo>
                <a:lnTo>
                  <a:pt x="1026014" y="6235699"/>
                </a:lnTo>
                <a:lnTo>
                  <a:pt x="1076047" y="6235699"/>
                </a:lnTo>
                <a:lnTo>
                  <a:pt x="1175714" y="6210299"/>
                </a:lnTo>
                <a:lnTo>
                  <a:pt x="1225343" y="6210299"/>
                </a:lnTo>
                <a:lnTo>
                  <a:pt x="1952359" y="6019799"/>
                </a:lnTo>
                <a:lnTo>
                  <a:pt x="1999590" y="5994399"/>
                </a:lnTo>
                <a:lnTo>
                  <a:pt x="2140294" y="5956299"/>
                </a:lnTo>
                <a:lnTo>
                  <a:pt x="2186861" y="5930899"/>
                </a:lnTo>
                <a:lnTo>
                  <a:pt x="2279480" y="5905499"/>
                </a:lnTo>
                <a:lnTo>
                  <a:pt x="2325531" y="5880099"/>
                </a:lnTo>
                <a:lnTo>
                  <a:pt x="2371406" y="5867399"/>
                </a:lnTo>
                <a:lnTo>
                  <a:pt x="2417104" y="5841999"/>
                </a:lnTo>
                <a:lnTo>
                  <a:pt x="2462623" y="5829299"/>
                </a:lnTo>
                <a:lnTo>
                  <a:pt x="2507963" y="5803899"/>
                </a:lnTo>
                <a:lnTo>
                  <a:pt x="2553120" y="5791199"/>
                </a:lnTo>
                <a:lnTo>
                  <a:pt x="2642883" y="5740399"/>
                </a:lnTo>
                <a:lnTo>
                  <a:pt x="2687486" y="5727699"/>
                </a:lnTo>
                <a:lnTo>
                  <a:pt x="2776124" y="5676899"/>
                </a:lnTo>
                <a:lnTo>
                  <a:pt x="2820156" y="5664199"/>
                </a:lnTo>
                <a:lnTo>
                  <a:pt x="2951087" y="5587999"/>
                </a:lnTo>
                <a:lnTo>
                  <a:pt x="2994336" y="5575299"/>
                </a:lnTo>
                <a:lnTo>
                  <a:pt x="3080234" y="5524499"/>
                </a:lnTo>
                <a:lnTo>
                  <a:pt x="3333002" y="5372099"/>
                </a:lnTo>
                <a:lnTo>
                  <a:pt x="3578105" y="5219699"/>
                </a:lnTo>
                <a:lnTo>
                  <a:pt x="3618186" y="5181599"/>
                </a:lnTo>
                <a:lnTo>
                  <a:pt x="3737075" y="5105399"/>
                </a:lnTo>
                <a:lnTo>
                  <a:pt x="3776248" y="5067299"/>
                </a:lnTo>
                <a:lnTo>
                  <a:pt x="3853901" y="5016499"/>
                </a:lnTo>
                <a:lnTo>
                  <a:pt x="3892377" y="4978399"/>
                </a:lnTo>
                <a:lnTo>
                  <a:pt x="3968620" y="4927599"/>
                </a:lnTo>
                <a:lnTo>
                  <a:pt x="4006383" y="4889499"/>
                </a:lnTo>
                <a:lnTo>
                  <a:pt x="4043906" y="4864099"/>
                </a:lnTo>
                <a:lnTo>
                  <a:pt x="4081187" y="4825999"/>
                </a:lnTo>
                <a:lnTo>
                  <a:pt x="4118223" y="4800599"/>
                </a:lnTo>
                <a:lnTo>
                  <a:pt x="4155014" y="4762499"/>
                </a:lnTo>
                <a:lnTo>
                  <a:pt x="4191558" y="4737099"/>
                </a:lnTo>
                <a:lnTo>
                  <a:pt x="4227853" y="4698999"/>
                </a:lnTo>
                <a:lnTo>
                  <a:pt x="4263897" y="4673599"/>
                </a:lnTo>
                <a:lnTo>
                  <a:pt x="4299689" y="4635499"/>
                </a:lnTo>
                <a:lnTo>
                  <a:pt x="4335228" y="4610099"/>
                </a:lnTo>
                <a:lnTo>
                  <a:pt x="4405537" y="4533899"/>
                </a:lnTo>
                <a:lnTo>
                  <a:pt x="4440304" y="4508499"/>
                </a:lnTo>
                <a:lnTo>
                  <a:pt x="4474811" y="4470399"/>
                </a:lnTo>
                <a:lnTo>
                  <a:pt x="4543037" y="4394199"/>
                </a:lnTo>
                <a:lnTo>
                  <a:pt x="4576753" y="4368799"/>
                </a:lnTo>
                <a:lnTo>
                  <a:pt x="4643383" y="4292599"/>
                </a:lnTo>
                <a:lnTo>
                  <a:pt x="4708932" y="4216399"/>
                </a:lnTo>
                <a:lnTo>
                  <a:pt x="4741297" y="4190999"/>
                </a:lnTo>
                <a:lnTo>
                  <a:pt x="4773388" y="4152899"/>
                </a:lnTo>
                <a:lnTo>
                  <a:pt x="4805201" y="4114799"/>
                </a:lnTo>
                <a:lnTo>
                  <a:pt x="4836736" y="4076699"/>
                </a:lnTo>
                <a:lnTo>
                  <a:pt x="4867992" y="4038599"/>
                </a:lnTo>
                <a:lnTo>
                  <a:pt x="4898965" y="4000499"/>
                </a:lnTo>
                <a:lnTo>
                  <a:pt x="4929656" y="3962399"/>
                </a:lnTo>
                <a:lnTo>
                  <a:pt x="4960061" y="3924299"/>
                </a:lnTo>
                <a:lnTo>
                  <a:pt x="4990180" y="3886199"/>
                </a:lnTo>
                <a:lnTo>
                  <a:pt x="5020011" y="3848099"/>
                </a:lnTo>
                <a:lnTo>
                  <a:pt x="5049553" y="3809999"/>
                </a:lnTo>
                <a:lnTo>
                  <a:pt x="5078802" y="3771899"/>
                </a:lnTo>
                <a:lnTo>
                  <a:pt x="5107759" y="3733799"/>
                </a:lnTo>
                <a:lnTo>
                  <a:pt x="5136421" y="3695699"/>
                </a:lnTo>
                <a:lnTo>
                  <a:pt x="5164787" y="3657599"/>
                </a:lnTo>
                <a:lnTo>
                  <a:pt x="5192854" y="3606799"/>
                </a:lnTo>
                <a:lnTo>
                  <a:pt x="5220623" y="3568699"/>
                </a:lnTo>
                <a:lnTo>
                  <a:pt x="5248089" y="3530599"/>
                </a:lnTo>
                <a:lnTo>
                  <a:pt x="5275254" y="3492499"/>
                </a:lnTo>
                <a:lnTo>
                  <a:pt x="5302113" y="3454399"/>
                </a:lnTo>
                <a:lnTo>
                  <a:pt x="5328666" y="3403599"/>
                </a:lnTo>
                <a:lnTo>
                  <a:pt x="5354912" y="3365499"/>
                </a:lnTo>
                <a:lnTo>
                  <a:pt x="5380848" y="3327399"/>
                </a:lnTo>
                <a:lnTo>
                  <a:pt x="5406474" y="3289299"/>
                </a:lnTo>
                <a:lnTo>
                  <a:pt x="5431786" y="3238499"/>
                </a:lnTo>
                <a:lnTo>
                  <a:pt x="5456784" y="3200399"/>
                </a:lnTo>
                <a:lnTo>
                  <a:pt x="5481466" y="3162299"/>
                </a:lnTo>
                <a:lnTo>
                  <a:pt x="5505831" y="3111499"/>
                </a:lnTo>
                <a:lnTo>
                  <a:pt x="5529876" y="3073399"/>
                </a:lnTo>
                <a:lnTo>
                  <a:pt x="5553601" y="3035299"/>
                </a:lnTo>
                <a:lnTo>
                  <a:pt x="5577003" y="2984499"/>
                </a:lnTo>
                <a:lnTo>
                  <a:pt x="5600081" y="2946399"/>
                </a:lnTo>
                <a:lnTo>
                  <a:pt x="5622833" y="2895599"/>
                </a:lnTo>
                <a:lnTo>
                  <a:pt x="5645258" y="2857499"/>
                </a:lnTo>
                <a:lnTo>
                  <a:pt x="5667354" y="2819399"/>
                </a:lnTo>
                <a:lnTo>
                  <a:pt x="5689119" y="2768599"/>
                </a:lnTo>
                <a:lnTo>
                  <a:pt x="5710552" y="2730499"/>
                </a:lnTo>
                <a:lnTo>
                  <a:pt x="5731650" y="2679699"/>
                </a:lnTo>
                <a:lnTo>
                  <a:pt x="5752414" y="2641599"/>
                </a:lnTo>
                <a:lnTo>
                  <a:pt x="5772840" y="2590799"/>
                </a:lnTo>
                <a:lnTo>
                  <a:pt x="5792927" y="2552699"/>
                </a:lnTo>
                <a:lnTo>
                  <a:pt x="5812673" y="2501899"/>
                </a:lnTo>
                <a:lnTo>
                  <a:pt x="5832078" y="2451099"/>
                </a:lnTo>
                <a:lnTo>
                  <a:pt x="5851139" y="2412999"/>
                </a:lnTo>
                <a:lnTo>
                  <a:pt x="5869854" y="2362199"/>
                </a:lnTo>
                <a:lnTo>
                  <a:pt x="5888222" y="2324099"/>
                </a:lnTo>
                <a:lnTo>
                  <a:pt x="5906242" y="2273299"/>
                </a:lnTo>
                <a:lnTo>
                  <a:pt x="5923911" y="2222499"/>
                </a:lnTo>
                <a:lnTo>
                  <a:pt x="5941229" y="2184399"/>
                </a:lnTo>
                <a:lnTo>
                  <a:pt x="5958193" y="2133599"/>
                </a:lnTo>
                <a:lnTo>
                  <a:pt x="5974801" y="2082799"/>
                </a:lnTo>
                <a:lnTo>
                  <a:pt x="5991053" y="2044699"/>
                </a:lnTo>
                <a:lnTo>
                  <a:pt x="6006946" y="1993899"/>
                </a:lnTo>
                <a:lnTo>
                  <a:pt x="6022479" y="1943099"/>
                </a:lnTo>
                <a:lnTo>
                  <a:pt x="6037651" y="1892299"/>
                </a:lnTo>
                <a:lnTo>
                  <a:pt x="6052459" y="1854199"/>
                </a:lnTo>
                <a:lnTo>
                  <a:pt x="6066902" y="1803399"/>
                </a:lnTo>
                <a:lnTo>
                  <a:pt x="6080978" y="1752599"/>
                </a:lnTo>
                <a:lnTo>
                  <a:pt x="6094686" y="1701799"/>
                </a:lnTo>
                <a:lnTo>
                  <a:pt x="6108024" y="1663699"/>
                </a:lnTo>
                <a:lnTo>
                  <a:pt x="6120991" y="1612899"/>
                </a:lnTo>
                <a:lnTo>
                  <a:pt x="6133584" y="1562099"/>
                </a:lnTo>
                <a:lnTo>
                  <a:pt x="6145803" y="1511299"/>
                </a:lnTo>
                <a:lnTo>
                  <a:pt x="6157645" y="1460499"/>
                </a:lnTo>
                <a:lnTo>
                  <a:pt x="6169109" y="1422399"/>
                </a:lnTo>
                <a:lnTo>
                  <a:pt x="6180193" y="1371599"/>
                </a:lnTo>
                <a:lnTo>
                  <a:pt x="6190895" y="1320799"/>
                </a:lnTo>
                <a:lnTo>
                  <a:pt x="6201215" y="1269999"/>
                </a:lnTo>
                <a:lnTo>
                  <a:pt x="6211150" y="1219199"/>
                </a:lnTo>
                <a:lnTo>
                  <a:pt x="6220699" y="1168399"/>
                </a:lnTo>
                <a:lnTo>
                  <a:pt x="6229860" y="1117599"/>
                </a:lnTo>
                <a:lnTo>
                  <a:pt x="6238631" y="1066799"/>
                </a:lnTo>
                <a:lnTo>
                  <a:pt x="6247011" y="1015999"/>
                </a:lnTo>
                <a:lnTo>
                  <a:pt x="6254998" y="965199"/>
                </a:lnTo>
                <a:lnTo>
                  <a:pt x="6262591" y="914399"/>
                </a:lnTo>
                <a:lnTo>
                  <a:pt x="6269788" y="863599"/>
                </a:lnTo>
                <a:lnTo>
                  <a:pt x="6276587" y="812799"/>
                </a:lnTo>
                <a:lnTo>
                  <a:pt x="6282986" y="761999"/>
                </a:lnTo>
                <a:lnTo>
                  <a:pt x="6288985" y="711199"/>
                </a:lnTo>
                <a:lnTo>
                  <a:pt x="6294581" y="660399"/>
                </a:lnTo>
                <a:lnTo>
                  <a:pt x="6299772" y="609599"/>
                </a:lnTo>
                <a:lnTo>
                  <a:pt x="6304558" y="558799"/>
                </a:lnTo>
                <a:lnTo>
                  <a:pt x="6308936" y="507999"/>
                </a:lnTo>
                <a:lnTo>
                  <a:pt x="6312905" y="457199"/>
                </a:lnTo>
                <a:lnTo>
                  <a:pt x="6316463" y="406399"/>
                </a:lnTo>
                <a:lnTo>
                  <a:pt x="6319609" y="355599"/>
                </a:lnTo>
                <a:lnTo>
                  <a:pt x="6322340" y="304799"/>
                </a:lnTo>
                <a:lnTo>
                  <a:pt x="6324656" y="253999"/>
                </a:lnTo>
                <a:lnTo>
                  <a:pt x="6326554" y="203199"/>
                </a:lnTo>
                <a:lnTo>
                  <a:pt x="6328033" y="152399"/>
                </a:lnTo>
                <a:lnTo>
                  <a:pt x="6329092" y="101599"/>
                </a:lnTo>
                <a:lnTo>
                  <a:pt x="6329729" y="50799"/>
                </a:lnTo>
                <a:lnTo>
                  <a:pt x="6329941" y="0"/>
                </a:lnTo>
                <a:lnTo>
                  <a:pt x="8911533" y="0"/>
                </a:lnTo>
                <a:lnTo>
                  <a:pt x="8911533" y="1460499"/>
                </a:lnTo>
                <a:lnTo>
                  <a:pt x="8899594" y="1523999"/>
                </a:lnTo>
                <a:lnTo>
                  <a:pt x="8887096" y="1600199"/>
                </a:lnTo>
                <a:lnTo>
                  <a:pt x="8874042" y="1676399"/>
                </a:lnTo>
                <a:lnTo>
                  <a:pt x="8860435" y="1739899"/>
                </a:lnTo>
                <a:lnTo>
                  <a:pt x="8846278" y="1816099"/>
                </a:lnTo>
                <a:lnTo>
                  <a:pt x="8831572" y="1879599"/>
                </a:lnTo>
                <a:lnTo>
                  <a:pt x="8816321" y="1955799"/>
                </a:lnTo>
                <a:lnTo>
                  <a:pt x="8800526" y="2019299"/>
                </a:lnTo>
                <a:lnTo>
                  <a:pt x="8784189" y="2095499"/>
                </a:lnTo>
                <a:lnTo>
                  <a:pt x="8767314" y="2158999"/>
                </a:lnTo>
                <a:lnTo>
                  <a:pt x="8749902" y="2235199"/>
                </a:lnTo>
                <a:lnTo>
                  <a:pt x="8731956" y="2298699"/>
                </a:lnTo>
                <a:lnTo>
                  <a:pt x="8713477" y="2374899"/>
                </a:lnTo>
                <a:lnTo>
                  <a:pt x="8694469" y="2438399"/>
                </a:lnTo>
                <a:lnTo>
                  <a:pt x="8674934" y="2514599"/>
                </a:lnTo>
                <a:lnTo>
                  <a:pt x="8654874" y="2578099"/>
                </a:lnTo>
                <a:lnTo>
                  <a:pt x="8634291" y="2641599"/>
                </a:lnTo>
                <a:lnTo>
                  <a:pt x="8613187" y="2717799"/>
                </a:lnTo>
                <a:lnTo>
                  <a:pt x="8591566" y="2781299"/>
                </a:lnTo>
                <a:lnTo>
                  <a:pt x="8569429" y="2844799"/>
                </a:lnTo>
                <a:lnTo>
                  <a:pt x="8546778" y="2920999"/>
                </a:lnTo>
                <a:lnTo>
                  <a:pt x="8523617" y="2984499"/>
                </a:lnTo>
                <a:lnTo>
                  <a:pt x="8499946" y="3047999"/>
                </a:lnTo>
                <a:lnTo>
                  <a:pt x="8475769" y="3111499"/>
                </a:lnTo>
                <a:lnTo>
                  <a:pt x="8451088" y="3187699"/>
                </a:lnTo>
                <a:lnTo>
                  <a:pt x="8425905" y="3251199"/>
                </a:lnTo>
                <a:lnTo>
                  <a:pt x="8400223" y="3314699"/>
                </a:lnTo>
                <a:lnTo>
                  <a:pt x="8374044" y="3378199"/>
                </a:lnTo>
                <a:lnTo>
                  <a:pt x="8347369" y="3441699"/>
                </a:lnTo>
                <a:lnTo>
                  <a:pt x="8320203" y="3505199"/>
                </a:lnTo>
                <a:lnTo>
                  <a:pt x="8292546" y="3568699"/>
                </a:lnTo>
                <a:lnTo>
                  <a:pt x="8264401" y="3632199"/>
                </a:lnTo>
                <a:lnTo>
                  <a:pt x="8235770" y="3695699"/>
                </a:lnTo>
                <a:lnTo>
                  <a:pt x="8206657" y="3771899"/>
                </a:lnTo>
                <a:lnTo>
                  <a:pt x="8177062" y="3835399"/>
                </a:lnTo>
                <a:lnTo>
                  <a:pt x="8146989" y="3898899"/>
                </a:lnTo>
                <a:lnTo>
                  <a:pt x="8116440" y="3949699"/>
                </a:lnTo>
                <a:lnTo>
                  <a:pt x="8085417" y="4013199"/>
                </a:lnTo>
                <a:lnTo>
                  <a:pt x="8053922" y="4076699"/>
                </a:lnTo>
                <a:lnTo>
                  <a:pt x="8021958" y="4140199"/>
                </a:lnTo>
                <a:lnTo>
                  <a:pt x="7989526" y="4203699"/>
                </a:lnTo>
                <a:lnTo>
                  <a:pt x="7956631" y="4267199"/>
                </a:lnTo>
                <a:lnTo>
                  <a:pt x="7923272" y="4330699"/>
                </a:lnTo>
                <a:lnTo>
                  <a:pt x="7889454" y="4394199"/>
                </a:lnTo>
                <a:lnTo>
                  <a:pt x="7855179" y="4444999"/>
                </a:lnTo>
                <a:lnTo>
                  <a:pt x="7820447" y="4508499"/>
                </a:lnTo>
                <a:lnTo>
                  <a:pt x="7785263" y="4571999"/>
                </a:lnTo>
                <a:lnTo>
                  <a:pt x="7749628" y="4635499"/>
                </a:lnTo>
                <a:lnTo>
                  <a:pt x="7713545" y="4686299"/>
                </a:lnTo>
                <a:lnTo>
                  <a:pt x="7677016" y="4749799"/>
                </a:lnTo>
                <a:lnTo>
                  <a:pt x="7640043" y="4813299"/>
                </a:lnTo>
                <a:lnTo>
                  <a:pt x="7602628" y="4864099"/>
                </a:lnTo>
                <a:lnTo>
                  <a:pt x="7564775" y="4927599"/>
                </a:lnTo>
                <a:lnTo>
                  <a:pt x="7526484" y="4991099"/>
                </a:lnTo>
                <a:lnTo>
                  <a:pt x="7487759" y="5041899"/>
                </a:lnTo>
                <a:lnTo>
                  <a:pt x="7448602" y="5105399"/>
                </a:lnTo>
                <a:lnTo>
                  <a:pt x="7409016" y="5156199"/>
                </a:lnTo>
                <a:lnTo>
                  <a:pt x="7369001" y="5219699"/>
                </a:lnTo>
                <a:lnTo>
                  <a:pt x="7328562" y="5270499"/>
                </a:lnTo>
                <a:lnTo>
                  <a:pt x="7287700" y="5321299"/>
                </a:lnTo>
                <a:lnTo>
                  <a:pt x="7246417" y="5384799"/>
                </a:lnTo>
                <a:lnTo>
                  <a:pt x="7204716" y="5435599"/>
                </a:lnTo>
                <a:lnTo>
                  <a:pt x="7162599" y="5499099"/>
                </a:lnTo>
                <a:lnTo>
                  <a:pt x="7120068" y="5549899"/>
                </a:lnTo>
                <a:lnTo>
                  <a:pt x="7077127" y="5600699"/>
                </a:lnTo>
                <a:lnTo>
                  <a:pt x="7033776" y="5651499"/>
                </a:lnTo>
                <a:lnTo>
                  <a:pt x="6990019" y="5714999"/>
                </a:lnTo>
                <a:lnTo>
                  <a:pt x="6945858" y="5765799"/>
                </a:lnTo>
                <a:lnTo>
                  <a:pt x="6901294" y="5816599"/>
                </a:lnTo>
                <a:lnTo>
                  <a:pt x="6810971" y="5918199"/>
                </a:lnTo>
                <a:lnTo>
                  <a:pt x="6765216" y="5968999"/>
                </a:lnTo>
                <a:lnTo>
                  <a:pt x="6719068" y="6032499"/>
                </a:lnTo>
                <a:lnTo>
                  <a:pt x="6625603" y="6134099"/>
                </a:lnTo>
                <a:lnTo>
                  <a:pt x="6530596" y="6235699"/>
                </a:lnTo>
                <a:lnTo>
                  <a:pt x="6482519" y="6273799"/>
                </a:lnTo>
                <a:lnTo>
                  <a:pt x="6385233" y="6375399"/>
                </a:lnTo>
                <a:lnTo>
                  <a:pt x="6286450" y="6476999"/>
                </a:lnTo>
                <a:lnTo>
                  <a:pt x="6236503" y="6527799"/>
                </a:lnTo>
                <a:lnTo>
                  <a:pt x="6186189" y="6565899"/>
                </a:lnTo>
                <a:lnTo>
                  <a:pt x="6084470" y="6667499"/>
                </a:lnTo>
                <a:lnTo>
                  <a:pt x="6033068" y="6718299"/>
                </a:lnTo>
                <a:lnTo>
                  <a:pt x="5981309" y="6756399"/>
                </a:lnTo>
                <a:lnTo>
                  <a:pt x="5929195" y="6807199"/>
                </a:lnTo>
                <a:lnTo>
                  <a:pt x="5876727" y="6845299"/>
                </a:lnTo>
                <a:lnTo>
                  <a:pt x="5823908" y="6896099"/>
                </a:lnTo>
                <a:lnTo>
                  <a:pt x="5770741" y="6934199"/>
                </a:lnTo>
                <a:lnTo>
                  <a:pt x="5717228" y="6984999"/>
                </a:lnTo>
                <a:lnTo>
                  <a:pt x="5663371" y="7023099"/>
                </a:lnTo>
                <a:lnTo>
                  <a:pt x="5609172" y="7073899"/>
                </a:lnTo>
                <a:lnTo>
                  <a:pt x="5499759" y="7150099"/>
                </a:lnTo>
                <a:lnTo>
                  <a:pt x="5444549" y="7200899"/>
                </a:lnTo>
                <a:lnTo>
                  <a:pt x="5333136" y="7277099"/>
                </a:lnTo>
                <a:lnTo>
                  <a:pt x="5276936" y="7327899"/>
                </a:lnTo>
                <a:lnTo>
                  <a:pt x="4991106" y="7518399"/>
                </a:lnTo>
                <a:lnTo>
                  <a:pt x="4697433" y="7708899"/>
                </a:lnTo>
                <a:close/>
              </a:path>
            </a:pathLst>
          </a:custGeom>
          <a:solidFill>
            <a:srgbClr val="000000">
              <a:alpha val="12998"/>
            </a:srgbClr>
          </a:solidFill>
        </p:spPr>
        <p:txBody>
          <a:bodyPr wrap="square" lIns="0" tIns="0" rIns="0" bIns="0" rtlCol="0"/>
          <a:lstStyle/>
          <a:p>
            <a:endParaRPr/>
          </a:p>
        </p:txBody>
      </p:sp>
      <p:sp>
        <p:nvSpPr>
          <p:cNvPr id="19" name="bg object 19"/>
          <p:cNvSpPr/>
          <p:nvPr/>
        </p:nvSpPr>
        <p:spPr>
          <a:xfrm>
            <a:off x="0" y="0"/>
            <a:ext cx="18288000" cy="462280"/>
          </a:xfrm>
          <a:custGeom>
            <a:avLst/>
            <a:gdLst/>
            <a:ahLst/>
            <a:cxnLst/>
            <a:rect l="l" t="t" r="r" b="b"/>
            <a:pathLst>
              <a:path w="18288000" h="462280">
                <a:moveTo>
                  <a:pt x="18287998" y="462129"/>
                </a:moveTo>
                <a:lnTo>
                  <a:pt x="0" y="462129"/>
                </a:lnTo>
                <a:lnTo>
                  <a:pt x="0" y="0"/>
                </a:lnTo>
                <a:lnTo>
                  <a:pt x="18287998" y="0"/>
                </a:lnTo>
                <a:lnTo>
                  <a:pt x="18287998" y="462129"/>
                </a:lnTo>
                <a:close/>
              </a:path>
            </a:pathLst>
          </a:custGeom>
          <a:solidFill>
            <a:srgbClr val="6A6B3C"/>
          </a:solidFill>
        </p:spPr>
        <p:txBody>
          <a:bodyPr wrap="square" lIns="0" tIns="0" rIns="0" bIns="0" rtlCol="0"/>
          <a:lstStyle/>
          <a:p>
            <a:endParaRPr/>
          </a:p>
        </p:txBody>
      </p:sp>
      <p:sp>
        <p:nvSpPr>
          <p:cNvPr id="20" name="bg object 20"/>
          <p:cNvSpPr/>
          <p:nvPr/>
        </p:nvSpPr>
        <p:spPr>
          <a:xfrm>
            <a:off x="0" y="7216309"/>
            <a:ext cx="18288000" cy="3070860"/>
          </a:xfrm>
          <a:custGeom>
            <a:avLst/>
            <a:gdLst/>
            <a:ahLst/>
            <a:cxnLst/>
            <a:rect l="l" t="t" r="r" b="b"/>
            <a:pathLst>
              <a:path w="18288000" h="3070859">
                <a:moveTo>
                  <a:pt x="18287999" y="3070689"/>
                </a:moveTo>
                <a:lnTo>
                  <a:pt x="0" y="3070689"/>
                </a:lnTo>
                <a:lnTo>
                  <a:pt x="0" y="0"/>
                </a:lnTo>
                <a:lnTo>
                  <a:pt x="18287999" y="0"/>
                </a:lnTo>
                <a:lnTo>
                  <a:pt x="18287999" y="3070689"/>
                </a:lnTo>
                <a:close/>
              </a:path>
            </a:pathLst>
          </a:custGeom>
          <a:solidFill>
            <a:srgbClr val="6A6B3C"/>
          </a:solidFill>
        </p:spPr>
        <p:txBody>
          <a:bodyPr wrap="square" lIns="0" tIns="0" rIns="0" bIns="0" rtlCol="0"/>
          <a:lstStyle/>
          <a:p>
            <a:endParaRPr/>
          </a:p>
        </p:txBody>
      </p:sp>
      <p:pic>
        <p:nvPicPr>
          <p:cNvPr id="21" name="bg object 21"/>
          <p:cNvPicPr/>
          <p:nvPr/>
        </p:nvPicPr>
        <p:blipFill>
          <a:blip r:embed="rId2" cstate="print"/>
          <a:stretch>
            <a:fillRect/>
          </a:stretch>
        </p:blipFill>
        <p:spPr>
          <a:xfrm>
            <a:off x="12225011" y="462129"/>
            <a:ext cx="5819774" cy="1704974"/>
          </a:xfrm>
          <a:prstGeom prst="rect">
            <a:avLst/>
          </a:prstGeom>
        </p:spPr>
      </p:pic>
      <p:sp>
        <p:nvSpPr>
          <p:cNvPr id="2" name="Holder 2"/>
          <p:cNvSpPr>
            <a:spLocks noGrp="1"/>
          </p:cNvSpPr>
          <p:nvPr>
            <p:ph type="title"/>
          </p:nvPr>
        </p:nvSpPr>
        <p:spPr/>
        <p:txBody>
          <a:bodyPr lIns="0" tIns="0" rIns="0" bIns="0"/>
          <a:lstStyle>
            <a:lvl1pPr>
              <a:defRPr sz="535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4F4F4"/>
          </a:solidFill>
        </p:spPr>
        <p:txBody>
          <a:bodyPr wrap="square" lIns="0" tIns="0" rIns="0" bIns="0" rtlCol="0"/>
          <a:lstStyle/>
          <a:p>
            <a:endParaRPr/>
          </a:p>
        </p:txBody>
      </p:sp>
      <p:sp>
        <p:nvSpPr>
          <p:cNvPr id="2" name="Holder 2"/>
          <p:cNvSpPr>
            <a:spLocks noGrp="1"/>
          </p:cNvSpPr>
          <p:nvPr>
            <p:ph type="title"/>
          </p:nvPr>
        </p:nvSpPr>
        <p:spPr>
          <a:xfrm>
            <a:off x="16322151" y="24023"/>
            <a:ext cx="882650" cy="845185"/>
          </a:xfrm>
          <a:prstGeom prst="rect">
            <a:avLst/>
          </a:prstGeom>
        </p:spPr>
        <p:txBody>
          <a:bodyPr wrap="square" lIns="0" tIns="0" rIns="0" bIns="0">
            <a:spAutoFit/>
          </a:bodyPr>
          <a:lstStyle>
            <a:lvl1pPr>
              <a:defRPr sz="5350" b="1" i="0">
                <a:solidFill>
                  <a:schemeClr val="bg1"/>
                </a:solidFill>
                <a:latin typeface="Tahoma"/>
                <a:cs typeface="Tahoma"/>
              </a:defRPr>
            </a:lvl1pPr>
          </a:lstStyle>
          <a:p>
            <a:endParaRPr/>
          </a:p>
        </p:txBody>
      </p:sp>
      <p:sp>
        <p:nvSpPr>
          <p:cNvPr id="3" name="Holder 3"/>
          <p:cNvSpPr>
            <a:spLocks noGrp="1"/>
          </p:cNvSpPr>
          <p:nvPr>
            <p:ph type="body" idx="1"/>
          </p:nvPr>
        </p:nvSpPr>
        <p:spPr>
          <a:xfrm>
            <a:off x="1623774" y="2380578"/>
            <a:ext cx="15358744" cy="71520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C61A"/>
          </a:solidFill>
        </p:spPr>
        <p:txBody>
          <a:bodyPr wrap="square" lIns="0" tIns="0" rIns="0" bIns="0" rtlCol="0"/>
          <a:lstStyle/>
          <a:p>
            <a:endParaRPr/>
          </a:p>
        </p:txBody>
      </p:sp>
      <p:sp>
        <p:nvSpPr>
          <p:cNvPr id="3" name="object 3"/>
          <p:cNvSpPr/>
          <p:nvPr/>
        </p:nvSpPr>
        <p:spPr>
          <a:xfrm>
            <a:off x="0" y="0"/>
            <a:ext cx="5367020" cy="2706370"/>
          </a:xfrm>
          <a:custGeom>
            <a:avLst/>
            <a:gdLst/>
            <a:ahLst/>
            <a:cxnLst/>
            <a:rect l="l" t="t" r="r" b="b"/>
            <a:pathLst>
              <a:path w="5367020" h="2706370">
                <a:moveTo>
                  <a:pt x="2790713" y="2642565"/>
                </a:moveTo>
                <a:lnTo>
                  <a:pt x="1374541" y="2642565"/>
                </a:lnTo>
                <a:lnTo>
                  <a:pt x="973644" y="2528265"/>
                </a:lnTo>
                <a:lnTo>
                  <a:pt x="930402" y="2502865"/>
                </a:lnTo>
                <a:lnTo>
                  <a:pt x="802362" y="2464765"/>
                </a:lnTo>
                <a:lnTo>
                  <a:pt x="760258" y="2439365"/>
                </a:lnTo>
                <a:lnTo>
                  <a:pt x="718451" y="2426665"/>
                </a:lnTo>
                <a:lnTo>
                  <a:pt x="676945" y="2401265"/>
                </a:lnTo>
                <a:lnTo>
                  <a:pt x="635744" y="2388565"/>
                </a:lnTo>
                <a:lnTo>
                  <a:pt x="554277" y="2337765"/>
                </a:lnTo>
                <a:lnTo>
                  <a:pt x="514020" y="2325065"/>
                </a:lnTo>
                <a:lnTo>
                  <a:pt x="434483" y="2274265"/>
                </a:lnTo>
                <a:lnTo>
                  <a:pt x="395212" y="2261565"/>
                </a:lnTo>
                <a:lnTo>
                  <a:pt x="279446" y="2185365"/>
                </a:lnTo>
                <a:lnTo>
                  <a:pt x="166847" y="2109165"/>
                </a:lnTo>
                <a:lnTo>
                  <a:pt x="93602" y="2058365"/>
                </a:lnTo>
                <a:lnTo>
                  <a:pt x="21858" y="2007565"/>
                </a:lnTo>
                <a:lnTo>
                  <a:pt x="0" y="1983971"/>
                </a:lnTo>
                <a:lnTo>
                  <a:pt x="0" y="0"/>
                </a:lnTo>
                <a:lnTo>
                  <a:pt x="5366465" y="0"/>
                </a:lnTo>
                <a:lnTo>
                  <a:pt x="5360302" y="26365"/>
                </a:lnTo>
                <a:lnTo>
                  <a:pt x="5350771" y="77165"/>
                </a:lnTo>
                <a:lnTo>
                  <a:pt x="5340618" y="127965"/>
                </a:lnTo>
                <a:lnTo>
                  <a:pt x="5329848" y="166065"/>
                </a:lnTo>
                <a:lnTo>
                  <a:pt x="5318466" y="216865"/>
                </a:lnTo>
                <a:lnTo>
                  <a:pt x="5306476" y="254965"/>
                </a:lnTo>
                <a:lnTo>
                  <a:pt x="5293884" y="305765"/>
                </a:lnTo>
                <a:lnTo>
                  <a:pt x="5280694" y="343865"/>
                </a:lnTo>
                <a:lnTo>
                  <a:pt x="5266910" y="394665"/>
                </a:lnTo>
                <a:lnTo>
                  <a:pt x="5252538" y="432765"/>
                </a:lnTo>
                <a:lnTo>
                  <a:pt x="5237581" y="483565"/>
                </a:lnTo>
                <a:lnTo>
                  <a:pt x="5222045" y="521665"/>
                </a:lnTo>
                <a:lnTo>
                  <a:pt x="5205933" y="559765"/>
                </a:lnTo>
                <a:lnTo>
                  <a:pt x="5189252" y="610565"/>
                </a:lnTo>
                <a:lnTo>
                  <a:pt x="5172005" y="648665"/>
                </a:lnTo>
                <a:lnTo>
                  <a:pt x="5154197" y="686765"/>
                </a:lnTo>
                <a:lnTo>
                  <a:pt x="5135832" y="737565"/>
                </a:lnTo>
                <a:lnTo>
                  <a:pt x="5116916" y="775665"/>
                </a:lnTo>
                <a:lnTo>
                  <a:pt x="5097453" y="813765"/>
                </a:lnTo>
                <a:lnTo>
                  <a:pt x="5077447" y="851865"/>
                </a:lnTo>
                <a:lnTo>
                  <a:pt x="5056904" y="902665"/>
                </a:lnTo>
                <a:lnTo>
                  <a:pt x="5035828" y="940765"/>
                </a:lnTo>
                <a:lnTo>
                  <a:pt x="5014223" y="978865"/>
                </a:lnTo>
                <a:lnTo>
                  <a:pt x="4992094" y="1016965"/>
                </a:lnTo>
                <a:lnTo>
                  <a:pt x="4969447" y="1055065"/>
                </a:lnTo>
                <a:lnTo>
                  <a:pt x="4946284" y="1093165"/>
                </a:lnTo>
                <a:lnTo>
                  <a:pt x="4922612" y="1131265"/>
                </a:lnTo>
                <a:lnTo>
                  <a:pt x="4898435" y="1169365"/>
                </a:lnTo>
                <a:lnTo>
                  <a:pt x="4873757" y="1207465"/>
                </a:lnTo>
                <a:lnTo>
                  <a:pt x="4848583" y="1245565"/>
                </a:lnTo>
                <a:lnTo>
                  <a:pt x="4822918" y="1283665"/>
                </a:lnTo>
                <a:lnTo>
                  <a:pt x="4796766" y="1321765"/>
                </a:lnTo>
                <a:lnTo>
                  <a:pt x="4770132" y="1359865"/>
                </a:lnTo>
                <a:lnTo>
                  <a:pt x="4743021" y="1397965"/>
                </a:lnTo>
                <a:lnTo>
                  <a:pt x="4715438" y="1436065"/>
                </a:lnTo>
                <a:lnTo>
                  <a:pt x="4687386" y="1461465"/>
                </a:lnTo>
                <a:lnTo>
                  <a:pt x="4658871" y="1499565"/>
                </a:lnTo>
                <a:lnTo>
                  <a:pt x="4629897" y="1537665"/>
                </a:lnTo>
                <a:lnTo>
                  <a:pt x="4600468" y="1563065"/>
                </a:lnTo>
                <a:lnTo>
                  <a:pt x="4570591" y="1601165"/>
                </a:lnTo>
                <a:lnTo>
                  <a:pt x="4540269" y="1639265"/>
                </a:lnTo>
                <a:lnTo>
                  <a:pt x="4509506" y="1664665"/>
                </a:lnTo>
                <a:lnTo>
                  <a:pt x="4478308" y="1702765"/>
                </a:lnTo>
                <a:lnTo>
                  <a:pt x="4446679" y="1728165"/>
                </a:lnTo>
                <a:lnTo>
                  <a:pt x="4414624" y="1766265"/>
                </a:lnTo>
                <a:lnTo>
                  <a:pt x="4382147" y="1791665"/>
                </a:lnTo>
                <a:lnTo>
                  <a:pt x="4349253" y="1829765"/>
                </a:lnTo>
                <a:lnTo>
                  <a:pt x="4315947" y="1855165"/>
                </a:lnTo>
                <a:lnTo>
                  <a:pt x="4282234" y="1893265"/>
                </a:lnTo>
                <a:lnTo>
                  <a:pt x="4248117" y="1918665"/>
                </a:lnTo>
                <a:lnTo>
                  <a:pt x="4178693" y="1969465"/>
                </a:lnTo>
                <a:lnTo>
                  <a:pt x="4143396" y="2007565"/>
                </a:lnTo>
                <a:lnTo>
                  <a:pt x="4071652" y="2058365"/>
                </a:lnTo>
                <a:lnTo>
                  <a:pt x="3998407" y="2109165"/>
                </a:lnTo>
                <a:lnTo>
                  <a:pt x="3885808" y="2185365"/>
                </a:lnTo>
                <a:lnTo>
                  <a:pt x="3770042" y="2261565"/>
                </a:lnTo>
                <a:lnTo>
                  <a:pt x="3730771" y="2274265"/>
                </a:lnTo>
                <a:lnTo>
                  <a:pt x="3651234" y="2325065"/>
                </a:lnTo>
                <a:lnTo>
                  <a:pt x="3610977" y="2337765"/>
                </a:lnTo>
                <a:lnTo>
                  <a:pt x="3529510" y="2388565"/>
                </a:lnTo>
                <a:lnTo>
                  <a:pt x="3488309" y="2401265"/>
                </a:lnTo>
                <a:lnTo>
                  <a:pt x="3446802" y="2426665"/>
                </a:lnTo>
                <a:lnTo>
                  <a:pt x="3404995" y="2439365"/>
                </a:lnTo>
                <a:lnTo>
                  <a:pt x="3362892" y="2464765"/>
                </a:lnTo>
                <a:lnTo>
                  <a:pt x="3234851" y="2502865"/>
                </a:lnTo>
                <a:lnTo>
                  <a:pt x="3191610" y="2528265"/>
                </a:lnTo>
                <a:lnTo>
                  <a:pt x="2790713" y="2642565"/>
                </a:lnTo>
                <a:close/>
              </a:path>
              <a:path w="5367020" h="2706370">
                <a:moveTo>
                  <a:pt x="2652754" y="2667965"/>
                </a:moveTo>
                <a:lnTo>
                  <a:pt x="1512500" y="2667965"/>
                </a:lnTo>
                <a:lnTo>
                  <a:pt x="1420302" y="2642565"/>
                </a:lnTo>
                <a:lnTo>
                  <a:pt x="2744952" y="2642565"/>
                </a:lnTo>
                <a:lnTo>
                  <a:pt x="2652754" y="2667965"/>
                </a:lnTo>
                <a:close/>
              </a:path>
              <a:path w="5367020" h="2706370">
                <a:moveTo>
                  <a:pt x="2559687" y="2680665"/>
                </a:moveTo>
                <a:lnTo>
                  <a:pt x="1605566" y="2680665"/>
                </a:lnTo>
                <a:lnTo>
                  <a:pt x="1558927" y="2667965"/>
                </a:lnTo>
                <a:lnTo>
                  <a:pt x="2606327" y="2667965"/>
                </a:lnTo>
                <a:lnTo>
                  <a:pt x="2559687" y="2680665"/>
                </a:lnTo>
                <a:close/>
              </a:path>
              <a:path w="5367020" h="2706370">
                <a:moveTo>
                  <a:pt x="2465790" y="2693365"/>
                </a:moveTo>
                <a:lnTo>
                  <a:pt x="1699464" y="2693365"/>
                </a:lnTo>
                <a:lnTo>
                  <a:pt x="1652414" y="2680665"/>
                </a:lnTo>
                <a:lnTo>
                  <a:pt x="2512840" y="2680665"/>
                </a:lnTo>
                <a:lnTo>
                  <a:pt x="2465790" y="2693365"/>
                </a:lnTo>
                <a:close/>
              </a:path>
              <a:path w="5367020" h="2706370">
                <a:moveTo>
                  <a:pt x="2371097" y="2706065"/>
                </a:moveTo>
                <a:lnTo>
                  <a:pt x="1794156" y="2706065"/>
                </a:lnTo>
                <a:lnTo>
                  <a:pt x="1746713" y="2693365"/>
                </a:lnTo>
                <a:lnTo>
                  <a:pt x="2418540" y="2693365"/>
                </a:lnTo>
                <a:lnTo>
                  <a:pt x="2371097" y="2706065"/>
                </a:lnTo>
                <a:close/>
              </a:path>
            </a:pathLst>
          </a:custGeom>
          <a:solidFill>
            <a:srgbClr val="000000">
              <a:alpha val="12998"/>
            </a:srgbClr>
          </a:solidFill>
        </p:spPr>
        <p:txBody>
          <a:bodyPr wrap="square" lIns="0" tIns="0" rIns="0" bIns="0" rtlCol="0"/>
          <a:lstStyle/>
          <a:p>
            <a:endParaRPr/>
          </a:p>
        </p:txBody>
      </p:sp>
      <p:grpSp>
        <p:nvGrpSpPr>
          <p:cNvPr id="4" name="object 4"/>
          <p:cNvGrpSpPr/>
          <p:nvPr/>
        </p:nvGrpSpPr>
        <p:grpSpPr>
          <a:xfrm>
            <a:off x="0" y="0"/>
            <a:ext cx="18288000" cy="10287000"/>
            <a:chOff x="0" y="0"/>
            <a:chExt cx="18288000" cy="10287000"/>
          </a:xfrm>
        </p:grpSpPr>
        <p:sp>
          <p:nvSpPr>
            <p:cNvPr id="5" name="object 5"/>
            <p:cNvSpPr/>
            <p:nvPr/>
          </p:nvSpPr>
          <p:spPr>
            <a:xfrm>
              <a:off x="10599011" y="462130"/>
              <a:ext cx="7689215" cy="9817100"/>
            </a:xfrm>
            <a:custGeom>
              <a:avLst/>
              <a:gdLst/>
              <a:ahLst/>
              <a:cxnLst/>
              <a:rect l="l" t="t" r="r" b="b"/>
              <a:pathLst>
                <a:path w="7689215" h="9817100">
                  <a:moveTo>
                    <a:pt x="4471749" y="9817099"/>
                  </a:moveTo>
                  <a:lnTo>
                    <a:pt x="0" y="9817099"/>
                  </a:lnTo>
                  <a:lnTo>
                    <a:pt x="0" y="7556499"/>
                  </a:lnTo>
                  <a:lnTo>
                    <a:pt x="311580" y="7556499"/>
                  </a:lnTo>
                  <a:lnTo>
                    <a:pt x="373521" y="7543799"/>
                  </a:lnTo>
                  <a:lnTo>
                    <a:pt x="558563" y="7543799"/>
                  </a:lnTo>
                  <a:lnTo>
                    <a:pt x="619976" y="7531099"/>
                  </a:lnTo>
                  <a:lnTo>
                    <a:pt x="681251" y="7531099"/>
                  </a:lnTo>
                  <a:lnTo>
                    <a:pt x="742388" y="7518399"/>
                  </a:lnTo>
                  <a:lnTo>
                    <a:pt x="803383" y="7518399"/>
                  </a:lnTo>
                  <a:lnTo>
                    <a:pt x="864236" y="7505699"/>
                  </a:lnTo>
                  <a:lnTo>
                    <a:pt x="924943" y="7505699"/>
                  </a:lnTo>
                  <a:lnTo>
                    <a:pt x="985504" y="7492999"/>
                  </a:lnTo>
                  <a:lnTo>
                    <a:pt x="1045916" y="7492999"/>
                  </a:lnTo>
                  <a:lnTo>
                    <a:pt x="1226239" y="7454899"/>
                  </a:lnTo>
                  <a:lnTo>
                    <a:pt x="1286035" y="7454899"/>
                  </a:lnTo>
                  <a:lnTo>
                    <a:pt x="1932900" y="7315199"/>
                  </a:lnTo>
                  <a:lnTo>
                    <a:pt x="1990664" y="7289799"/>
                  </a:lnTo>
                  <a:lnTo>
                    <a:pt x="2105644" y="7264399"/>
                  </a:lnTo>
                  <a:lnTo>
                    <a:pt x="2162856" y="7238999"/>
                  </a:lnTo>
                  <a:lnTo>
                    <a:pt x="2276714" y="7213599"/>
                  </a:lnTo>
                  <a:lnTo>
                    <a:pt x="2333357" y="7188199"/>
                  </a:lnTo>
                  <a:lnTo>
                    <a:pt x="2389805" y="7175499"/>
                  </a:lnTo>
                  <a:lnTo>
                    <a:pt x="2446058" y="7150099"/>
                  </a:lnTo>
                  <a:lnTo>
                    <a:pt x="2502113" y="7137399"/>
                  </a:lnTo>
                  <a:lnTo>
                    <a:pt x="2557968" y="7111999"/>
                  </a:lnTo>
                  <a:lnTo>
                    <a:pt x="2613621" y="7099299"/>
                  </a:lnTo>
                  <a:lnTo>
                    <a:pt x="2724316" y="7048499"/>
                  </a:lnTo>
                  <a:lnTo>
                    <a:pt x="2779352" y="7035799"/>
                  </a:lnTo>
                  <a:lnTo>
                    <a:pt x="2943198" y="6959599"/>
                  </a:lnTo>
                  <a:lnTo>
                    <a:pt x="2997385" y="6946899"/>
                  </a:lnTo>
                  <a:lnTo>
                    <a:pt x="3526984" y="6692899"/>
                  </a:lnTo>
                  <a:lnTo>
                    <a:pt x="3578674" y="6654799"/>
                  </a:lnTo>
                  <a:lnTo>
                    <a:pt x="3732302" y="6578599"/>
                  </a:lnTo>
                  <a:lnTo>
                    <a:pt x="3783024" y="6540499"/>
                  </a:lnTo>
                  <a:lnTo>
                    <a:pt x="3883728" y="6489699"/>
                  </a:lnTo>
                  <a:lnTo>
                    <a:pt x="3933704" y="6451599"/>
                  </a:lnTo>
                  <a:lnTo>
                    <a:pt x="3983429" y="6426199"/>
                  </a:lnTo>
                  <a:lnTo>
                    <a:pt x="4032899" y="6388099"/>
                  </a:lnTo>
                  <a:lnTo>
                    <a:pt x="4082112" y="6362699"/>
                  </a:lnTo>
                  <a:lnTo>
                    <a:pt x="4131068" y="6324599"/>
                  </a:lnTo>
                  <a:lnTo>
                    <a:pt x="4179762" y="6299199"/>
                  </a:lnTo>
                  <a:lnTo>
                    <a:pt x="4228195" y="6261099"/>
                  </a:lnTo>
                  <a:lnTo>
                    <a:pt x="4276364" y="6235699"/>
                  </a:lnTo>
                  <a:lnTo>
                    <a:pt x="4324266" y="6197599"/>
                  </a:lnTo>
                  <a:lnTo>
                    <a:pt x="4371900" y="6172199"/>
                  </a:lnTo>
                  <a:lnTo>
                    <a:pt x="4513174" y="6057899"/>
                  </a:lnTo>
                  <a:lnTo>
                    <a:pt x="4559716" y="6032499"/>
                  </a:lnTo>
                  <a:lnTo>
                    <a:pt x="4605980" y="5994399"/>
                  </a:lnTo>
                  <a:lnTo>
                    <a:pt x="4743086" y="5880099"/>
                  </a:lnTo>
                  <a:lnTo>
                    <a:pt x="4788219" y="5854699"/>
                  </a:lnTo>
                  <a:lnTo>
                    <a:pt x="4833065" y="5816599"/>
                  </a:lnTo>
                  <a:lnTo>
                    <a:pt x="4965855" y="5702299"/>
                  </a:lnTo>
                  <a:lnTo>
                    <a:pt x="5095986" y="5587999"/>
                  </a:lnTo>
                  <a:lnTo>
                    <a:pt x="5138763" y="5537199"/>
                  </a:lnTo>
                  <a:lnTo>
                    <a:pt x="5265266" y="5422899"/>
                  </a:lnTo>
                  <a:lnTo>
                    <a:pt x="5348059" y="5346699"/>
                  </a:lnTo>
                  <a:lnTo>
                    <a:pt x="5388987" y="5295899"/>
                  </a:lnTo>
                  <a:lnTo>
                    <a:pt x="5469895" y="5219699"/>
                  </a:lnTo>
                  <a:lnTo>
                    <a:pt x="5509872" y="5168899"/>
                  </a:lnTo>
                  <a:lnTo>
                    <a:pt x="5588861" y="5092699"/>
                  </a:lnTo>
                  <a:lnTo>
                    <a:pt x="5627869" y="5041899"/>
                  </a:lnTo>
                  <a:lnTo>
                    <a:pt x="5704903" y="4965699"/>
                  </a:lnTo>
                  <a:lnTo>
                    <a:pt x="5742924" y="4914899"/>
                  </a:lnTo>
                  <a:lnTo>
                    <a:pt x="5780614" y="4876799"/>
                  </a:lnTo>
                  <a:lnTo>
                    <a:pt x="5817968" y="4825999"/>
                  </a:lnTo>
                  <a:lnTo>
                    <a:pt x="5854987" y="4787899"/>
                  </a:lnTo>
                  <a:lnTo>
                    <a:pt x="5891666" y="4737099"/>
                  </a:lnTo>
                  <a:lnTo>
                    <a:pt x="5928005" y="4686299"/>
                  </a:lnTo>
                  <a:lnTo>
                    <a:pt x="5964002" y="4648199"/>
                  </a:lnTo>
                  <a:lnTo>
                    <a:pt x="5999654" y="4597399"/>
                  </a:lnTo>
                  <a:lnTo>
                    <a:pt x="6034960" y="4559299"/>
                  </a:lnTo>
                  <a:lnTo>
                    <a:pt x="6069918" y="4508499"/>
                  </a:lnTo>
                  <a:lnTo>
                    <a:pt x="6104526" y="4457699"/>
                  </a:lnTo>
                  <a:lnTo>
                    <a:pt x="6138781" y="4406899"/>
                  </a:lnTo>
                  <a:lnTo>
                    <a:pt x="6172682" y="4368799"/>
                  </a:lnTo>
                  <a:lnTo>
                    <a:pt x="6206227" y="4317999"/>
                  </a:lnTo>
                  <a:lnTo>
                    <a:pt x="6239414" y="4267199"/>
                  </a:lnTo>
                  <a:lnTo>
                    <a:pt x="6272241" y="4216399"/>
                  </a:lnTo>
                  <a:lnTo>
                    <a:pt x="6304706" y="4178299"/>
                  </a:lnTo>
                  <a:lnTo>
                    <a:pt x="6336808" y="4127499"/>
                  </a:lnTo>
                  <a:lnTo>
                    <a:pt x="6368543" y="4076699"/>
                  </a:lnTo>
                  <a:lnTo>
                    <a:pt x="6399910" y="4025899"/>
                  </a:lnTo>
                  <a:lnTo>
                    <a:pt x="6430908" y="3975099"/>
                  </a:lnTo>
                  <a:lnTo>
                    <a:pt x="6461534" y="3924299"/>
                  </a:lnTo>
                  <a:lnTo>
                    <a:pt x="6491786" y="3873499"/>
                  </a:lnTo>
                  <a:lnTo>
                    <a:pt x="6521662" y="3822699"/>
                  </a:lnTo>
                  <a:lnTo>
                    <a:pt x="6551161" y="3771899"/>
                  </a:lnTo>
                  <a:lnTo>
                    <a:pt x="6580281" y="3721099"/>
                  </a:lnTo>
                  <a:lnTo>
                    <a:pt x="6609018" y="3670299"/>
                  </a:lnTo>
                  <a:lnTo>
                    <a:pt x="6637373" y="3619499"/>
                  </a:lnTo>
                  <a:lnTo>
                    <a:pt x="6665342" y="3568699"/>
                  </a:lnTo>
                  <a:lnTo>
                    <a:pt x="6692923" y="3517899"/>
                  </a:lnTo>
                  <a:lnTo>
                    <a:pt x="6720115" y="3467099"/>
                  </a:lnTo>
                  <a:lnTo>
                    <a:pt x="6746916" y="3416299"/>
                  </a:lnTo>
                  <a:lnTo>
                    <a:pt x="6773324" y="3365499"/>
                  </a:lnTo>
                  <a:lnTo>
                    <a:pt x="6799336" y="3314699"/>
                  </a:lnTo>
                  <a:lnTo>
                    <a:pt x="6824952" y="3263899"/>
                  </a:lnTo>
                  <a:lnTo>
                    <a:pt x="6850168" y="3200399"/>
                  </a:lnTo>
                  <a:lnTo>
                    <a:pt x="6874983" y="3149599"/>
                  </a:lnTo>
                  <a:lnTo>
                    <a:pt x="6899395" y="3098799"/>
                  </a:lnTo>
                  <a:lnTo>
                    <a:pt x="6923402" y="3047999"/>
                  </a:lnTo>
                  <a:lnTo>
                    <a:pt x="6947002" y="2997199"/>
                  </a:lnTo>
                  <a:lnTo>
                    <a:pt x="6970194" y="2933699"/>
                  </a:lnTo>
                  <a:lnTo>
                    <a:pt x="6992974" y="2882899"/>
                  </a:lnTo>
                  <a:lnTo>
                    <a:pt x="7015342" y="2832099"/>
                  </a:lnTo>
                  <a:lnTo>
                    <a:pt x="7037295" y="2768599"/>
                  </a:lnTo>
                  <a:lnTo>
                    <a:pt x="7058831" y="2717799"/>
                  </a:lnTo>
                  <a:lnTo>
                    <a:pt x="7079948" y="2666999"/>
                  </a:lnTo>
                  <a:lnTo>
                    <a:pt x="7100645" y="2603499"/>
                  </a:lnTo>
                  <a:lnTo>
                    <a:pt x="7120919" y="2552699"/>
                  </a:lnTo>
                  <a:lnTo>
                    <a:pt x="7140769" y="2501899"/>
                  </a:lnTo>
                  <a:lnTo>
                    <a:pt x="7160192" y="2438399"/>
                  </a:lnTo>
                  <a:lnTo>
                    <a:pt x="7179187" y="2387599"/>
                  </a:lnTo>
                  <a:lnTo>
                    <a:pt x="7197752" y="2324099"/>
                  </a:lnTo>
                  <a:lnTo>
                    <a:pt x="7215884" y="2273299"/>
                  </a:lnTo>
                  <a:lnTo>
                    <a:pt x="7233582" y="2209799"/>
                  </a:lnTo>
                  <a:lnTo>
                    <a:pt x="7250843" y="2158999"/>
                  </a:lnTo>
                  <a:lnTo>
                    <a:pt x="7267666" y="2095499"/>
                  </a:lnTo>
                  <a:lnTo>
                    <a:pt x="7284049" y="2044699"/>
                  </a:lnTo>
                  <a:lnTo>
                    <a:pt x="7299990" y="1981199"/>
                  </a:lnTo>
                  <a:lnTo>
                    <a:pt x="7315487" y="1930399"/>
                  </a:lnTo>
                  <a:lnTo>
                    <a:pt x="7330538" y="1866899"/>
                  </a:lnTo>
                  <a:lnTo>
                    <a:pt x="7345141" y="1816099"/>
                  </a:lnTo>
                  <a:lnTo>
                    <a:pt x="7359294" y="1752599"/>
                  </a:lnTo>
                  <a:lnTo>
                    <a:pt x="7372995" y="1689099"/>
                  </a:lnTo>
                  <a:lnTo>
                    <a:pt x="7386242" y="1638299"/>
                  </a:lnTo>
                  <a:lnTo>
                    <a:pt x="7399034" y="1574799"/>
                  </a:lnTo>
                  <a:lnTo>
                    <a:pt x="7411367" y="1511299"/>
                  </a:lnTo>
                  <a:lnTo>
                    <a:pt x="7423241" y="1460499"/>
                  </a:lnTo>
                  <a:lnTo>
                    <a:pt x="7434653" y="1396999"/>
                  </a:lnTo>
                  <a:lnTo>
                    <a:pt x="7445602" y="1333499"/>
                  </a:lnTo>
                  <a:lnTo>
                    <a:pt x="7456085" y="1282699"/>
                  </a:lnTo>
                  <a:lnTo>
                    <a:pt x="7466100" y="1219199"/>
                  </a:lnTo>
                  <a:lnTo>
                    <a:pt x="7475646" y="1155699"/>
                  </a:lnTo>
                  <a:lnTo>
                    <a:pt x="7484721" y="1104899"/>
                  </a:lnTo>
                  <a:lnTo>
                    <a:pt x="7493322" y="1041399"/>
                  </a:lnTo>
                  <a:lnTo>
                    <a:pt x="7501447" y="977899"/>
                  </a:lnTo>
                  <a:lnTo>
                    <a:pt x="7509096" y="914399"/>
                  </a:lnTo>
                  <a:lnTo>
                    <a:pt x="7516265" y="863599"/>
                  </a:lnTo>
                  <a:lnTo>
                    <a:pt x="7522953" y="800099"/>
                  </a:lnTo>
                  <a:lnTo>
                    <a:pt x="7529157" y="736599"/>
                  </a:lnTo>
                  <a:lnTo>
                    <a:pt x="7534877" y="673099"/>
                  </a:lnTo>
                  <a:lnTo>
                    <a:pt x="7540109" y="609599"/>
                  </a:lnTo>
                  <a:lnTo>
                    <a:pt x="7544853" y="546099"/>
                  </a:lnTo>
                  <a:lnTo>
                    <a:pt x="7549105" y="495299"/>
                  </a:lnTo>
                  <a:lnTo>
                    <a:pt x="7552865" y="431799"/>
                  </a:lnTo>
                  <a:lnTo>
                    <a:pt x="7556129" y="368299"/>
                  </a:lnTo>
                  <a:lnTo>
                    <a:pt x="7558897" y="304799"/>
                  </a:lnTo>
                  <a:lnTo>
                    <a:pt x="7561166" y="241299"/>
                  </a:lnTo>
                  <a:lnTo>
                    <a:pt x="7562934" y="177799"/>
                  </a:lnTo>
                  <a:lnTo>
                    <a:pt x="7564199" y="114299"/>
                  </a:lnTo>
                  <a:lnTo>
                    <a:pt x="7564960" y="50799"/>
                  </a:lnTo>
                  <a:lnTo>
                    <a:pt x="7565214" y="0"/>
                  </a:lnTo>
                  <a:lnTo>
                    <a:pt x="7688986" y="0"/>
                  </a:lnTo>
                  <a:lnTo>
                    <a:pt x="7688986" y="7569199"/>
                  </a:lnTo>
                  <a:lnTo>
                    <a:pt x="7631296" y="7619999"/>
                  </a:lnTo>
                  <a:lnTo>
                    <a:pt x="7513235" y="7746999"/>
                  </a:lnTo>
                  <a:lnTo>
                    <a:pt x="7453542" y="7797799"/>
                  </a:lnTo>
                  <a:lnTo>
                    <a:pt x="7393409" y="7861299"/>
                  </a:lnTo>
                  <a:lnTo>
                    <a:pt x="7271839" y="7962899"/>
                  </a:lnTo>
                  <a:lnTo>
                    <a:pt x="7210407" y="8026399"/>
                  </a:lnTo>
                  <a:lnTo>
                    <a:pt x="7086263" y="8127999"/>
                  </a:lnTo>
                  <a:lnTo>
                    <a:pt x="7023556" y="8191499"/>
                  </a:lnTo>
                  <a:lnTo>
                    <a:pt x="6832931" y="8343899"/>
                  </a:lnTo>
                  <a:lnTo>
                    <a:pt x="6768564" y="8394699"/>
                  </a:lnTo>
                  <a:lnTo>
                    <a:pt x="6703788" y="8458199"/>
                  </a:lnTo>
                  <a:lnTo>
                    <a:pt x="6507040" y="8610599"/>
                  </a:lnTo>
                  <a:lnTo>
                    <a:pt x="6440659" y="8648699"/>
                  </a:lnTo>
                  <a:lnTo>
                    <a:pt x="6171221" y="8851899"/>
                  </a:lnTo>
                  <a:lnTo>
                    <a:pt x="6102896" y="8889999"/>
                  </a:lnTo>
                  <a:lnTo>
                    <a:pt x="5965108" y="8991599"/>
                  </a:lnTo>
                  <a:lnTo>
                    <a:pt x="5895650" y="9029699"/>
                  </a:lnTo>
                  <a:lnTo>
                    <a:pt x="5825820" y="9080499"/>
                  </a:lnTo>
                  <a:lnTo>
                    <a:pt x="5755621" y="9118599"/>
                  </a:lnTo>
                  <a:lnTo>
                    <a:pt x="5685055" y="9169399"/>
                  </a:lnTo>
                  <a:lnTo>
                    <a:pt x="5614126" y="9207499"/>
                  </a:lnTo>
                  <a:lnTo>
                    <a:pt x="5542835" y="9258299"/>
                  </a:lnTo>
                  <a:lnTo>
                    <a:pt x="5399182" y="9334499"/>
                  </a:lnTo>
                  <a:lnTo>
                    <a:pt x="5326824" y="9385299"/>
                  </a:lnTo>
                  <a:lnTo>
                    <a:pt x="4735603" y="9690099"/>
                  </a:lnTo>
                  <a:lnTo>
                    <a:pt x="4508411" y="9804399"/>
                  </a:lnTo>
                  <a:lnTo>
                    <a:pt x="4471749" y="9817099"/>
                  </a:lnTo>
                  <a:close/>
                </a:path>
              </a:pathLst>
            </a:custGeom>
            <a:solidFill>
              <a:srgbClr val="000000">
                <a:alpha val="12998"/>
              </a:srgbClr>
            </a:solidFill>
          </p:spPr>
          <p:txBody>
            <a:bodyPr wrap="square" lIns="0" tIns="0" rIns="0" bIns="0" rtlCol="0"/>
            <a:lstStyle/>
            <a:p>
              <a:endParaRPr/>
            </a:p>
          </p:txBody>
        </p:sp>
        <p:sp>
          <p:nvSpPr>
            <p:cNvPr id="6" name="object 6"/>
            <p:cNvSpPr/>
            <p:nvPr/>
          </p:nvSpPr>
          <p:spPr>
            <a:xfrm>
              <a:off x="0" y="0"/>
              <a:ext cx="18288000" cy="1539240"/>
            </a:xfrm>
            <a:custGeom>
              <a:avLst/>
              <a:gdLst/>
              <a:ahLst/>
              <a:cxnLst/>
              <a:rect l="l" t="t" r="r" b="b"/>
              <a:pathLst>
                <a:path w="18288000" h="1539240">
                  <a:moveTo>
                    <a:pt x="18288000" y="1538754"/>
                  </a:moveTo>
                  <a:lnTo>
                    <a:pt x="0" y="1538754"/>
                  </a:lnTo>
                  <a:lnTo>
                    <a:pt x="0" y="0"/>
                  </a:lnTo>
                  <a:lnTo>
                    <a:pt x="18288000" y="0"/>
                  </a:lnTo>
                  <a:lnTo>
                    <a:pt x="18288000" y="1538754"/>
                  </a:lnTo>
                  <a:close/>
                </a:path>
              </a:pathLst>
            </a:custGeom>
            <a:solidFill>
              <a:srgbClr val="FFC61A"/>
            </a:solidFill>
          </p:spPr>
          <p:txBody>
            <a:bodyPr wrap="square" lIns="0" tIns="0" rIns="0" bIns="0" rtlCol="0"/>
            <a:lstStyle/>
            <a:p>
              <a:endParaRPr/>
            </a:p>
          </p:txBody>
        </p:sp>
        <p:sp>
          <p:nvSpPr>
            <p:cNvPr id="7" name="object 7"/>
            <p:cNvSpPr/>
            <p:nvPr/>
          </p:nvSpPr>
          <p:spPr>
            <a:xfrm>
              <a:off x="0" y="7802978"/>
              <a:ext cx="18288000" cy="2484120"/>
            </a:xfrm>
            <a:custGeom>
              <a:avLst/>
              <a:gdLst/>
              <a:ahLst/>
              <a:cxnLst/>
              <a:rect l="l" t="t" r="r" b="b"/>
              <a:pathLst>
                <a:path w="18288000" h="2484120">
                  <a:moveTo>
                    <a:pt x="18288000" y="2484021"/>
                  </a:moveTo>
                  <a:lnTo>
                    <a:pt x="0" y="2484021"/>
                  </a:lnTo>
                  <a:lnTo>
                    <a:pt x="0" y="0"/>
                  </a:lnTo>
                  <a:lnTo>
                    <a:pt x="18288000" y="0"/>
                  </a:lnTo>
                  <a:lnTo>
                    <a:pt x="18288000" y="2484021"/>
                  </a:lnTo>
                  <a:close/>
                </a:path>
              </a:pathLst>
            </a:custGeom>
            <a:solidFill>
              <a:srgbClr val="6A6B3C"/>
            </a:solidFill>
          </p:spPr>
          <p:txBody>
            <a:bodyPr wrap="square" lIns="0" tIns="0" rIns="0" bIns="0" rtlCol="0"/>
            <a:lstStyle/>
            <a:p>
              <a:endParaRPr/>
            </a:p>
          </p:txBody>
        </p:sp>
        <p:pic>
          <p:nvPicPr>
            <p:cNvPr id="8" name="object 8"/>
            <p:cNvPicPr/>
            <p:nvPr/>
          </p:nvPicPr>
          <p:blipFill>
            <a:blip r:embed="rId2" cstate="print"/>
            <a:stretch>
              <a:fillRect/>
            </a:stretch>
          </p:blipFill>
          <p:spPr>
            <a:xfrm>
              <a:off x="12251908" y="0"/>
              <a:ext cx="6036090" cy="1704974"/>
            </a:xfrm>
            <a:prstGeom prst="rect">
              <a:avLst/>
            </a:prstGeom>
          </p:spPr>
        </p:pic>
        <p:pic>
          <p:nvPicPr>
            <p:cNvPr id="9" name="object 9"/>
            <p:cNvPicPr/>
            <p:nvPr/>
          </p:nvPicPr>
          <p:blipFill>
            <a:blip r:embed="rId3" cstate="print"/>
            <a:stretch>
              <a:fillRect/>
            </a:stretch>
          </p:blipFill>
          <p:spPr>
            <a:xfrm>
              <a:off x="0" y="1706209"/>
              <a:ext cx="18287999" cy="6267449"/>
            </a:xfrm>
            <a:prstGeom prst="rect">
              <a:avLst/>
            </a:prstGeom>
          </p:spPr>
        </p:pic>
      </p:grpSp>
      <p:sp>
        <p:nvSpPr>
          <p:cNvPr id="10" name="object 10"/>
          <p:cNvSpPr txBox="1">
            <a:spLocks noGrp="1"/>
          </p:cNvSpPr>
          <p:nvPr>
            <p:ph type="title"/>
          </p:nvPr>
        </p:nvSpPr>
        <p:spPr>
          <a:xfrm>
            <a:off x="583289" y="1923393"/>
            <a:ext cx="10183537" cy="2830583"/>
          </a:xfrm>
          <a:prstGeom prst="rect">
            <a:avLst/>
          </a:prstGeom>
        </p:spPr>
        <p:txBody>
          <a:bodyPr vert="horz" wrap="square" lIns="0" tIns="12700" rIns="0" bIns="0" rtlCol="0">
            <a:spAutoFit/>
          </a:bodyPr>
          <a:lstStyle/>
          <a:p>
            <a:pPr marL="12065" marR="5080" algn="ctr">
              <a:lnSpc>
                <a:spcPct val="115700"/>
              </a:lnSpc>
              <a:spcBef>
                <a:spcPts val="100"/>
              </a:spcBef>
            </a:pPr>
            <a:r>
              <a:rPr sz="4050" spc="-605" dirty="0">
                <a:solidFill>
                  <a:srgbClr val="000000"/>
                </a:solidFill>
              </a:rPr>
              <a:t>I</a:t>
            </a:r>
            <a:r>
              <a:rPr sz="4050" spc="-375" dirty="0">
                <a:solidFill>
                  <a:srgbClr val="000000"/>
                </a:solidFill>
              </a:rPr>
              <a:t>N</a:t>
            </a:r>
            <a:r>
              <a:rPr sz="4050" spc="-355" dirty="0">
                <a:solidFill>
                  <a:srgbClr val="000000"/>
                </a:solidFill>
              </a:rPr>
              <a:t>F</a:t>
            </a:r>
            <a:r>
              <a:rPr sz="4050" spc="-345" dirty="0">
                <a:solidFill>
                  <a:srgbClr val="000000"/>
                </a:solidFill>
              </a:rPr>
              <a:t>O</a:t>
            </a:r>
            <a:r>
              <a:rPr sz="4050" spc="-385" dirty="0">
                <a:solidFill>
                  <a:srgbClr val="000000"/>
                </a:solidFill>
              </a:rPr>
              <a:t>R</a:t>
            </a:r>
            <a:r>
              <a:rPr sz="4050" spc="-355" dirty="0">
                <a:solidFill>
                  <a:srgbClr val="000000"/>
                </a:solidFill>
              </a:rPr>
              <a:t>M</a:t>
            </a:r>
            <a:r>
              <a:rPr sz="4050" spc="-50" dirty="0">
                <a:solidFill>
                  <a:srgbClr val="000000"/>
                </a:solidFill>
              </a:rPr>
              <a:t>E</a:t>
            </a:r>
            <a:r>
              <a:rPr sz="4050" spc="-715" dirty="0">
                <a:solidFill>
                  <a:srgbClr val="000000"/>
                </a:solidFill>
              </a:rPr>
              <a:t> </a:t>
            </a:r>
            <a:r>
              <a:rPr sz="4050" spc="-215" dirty="0">
                <a:solidFill>
                  <a:srgbClr val="000000"/>
                </a:solidFill>
              </a:rPr>
              <a:t>DE</a:t>
            </a:r>
            <a:r>
              <a:rPr sz="4050" spc="-710" dirty="0">
                <a:solidFill>
                  <a:srgbClr val="000000"/>
                </a:solidFill>
              </a:rPr>
              <a:t> </a:t>
            </a:r>
            <a:r>
              <a:rPr sz="4050" spc="-330" dirty="0">
                <a:solidFill>
                  <a:srgbClr val="000000"/>
                </a:solidFill>
              </a:rPr>
              <a:t>S</a:t>
            </a:r>
            <a:r>
              <a:rPr sz="4050" spc="-355" dirty="0">
                <a:solidFill>
                  <a:srgbClr val="000000"/>
                </a:solidFill>
              </a:rPr>
              <a:t>E</a:t>
            </a:r>
            <a:r>
              <a:rPr sz="4050" spc="-330" dirty="0">
                <a:solidFill>
                  <a:srgbClr val="000000"/>
                </a:solidFill>
              </a:rPr>
              <a:t>G</a:t>
            </a:r>
            <a:r>
              <a:rPr sz="4050" spc="-355" dirty="0">
                <a:solidFill>
                  <a:srgbClr val="000000"/>
                </a:solidFill>
              </a:rPr>
              <a:t>U</a:t>
            </a:r>
            <a:r>
              <a:rPr sz="4050" spc="-595" dirty="0">
                <a:solidFill>
                  <a:srgbClr val="000000"/>
                </a:solidFill>
              </a:rPr>
              <a:t>I</a:t>
            </a:r>
            <a:r>
              <a:rPr sz="4050" spc="-345" dirty="0">
                <a:solidFill>
                  <a:srgbClr val="000000"/>
                </a:solidFill>
              </a:rPr>
              <a:t>M</a:t>
            </a:r>
            <a:r>
              <a:rPr sz="4050" spc="-595" dirty="0">
                <a:solidFill>
                  <a:srgbClr val="000000"/>
                </a:solidFill>
              </a:rPr>
              <a:t>I</a:t>
            </a:r>
            <a:r>
              <a:rPr sz="4050" spc="-355" dirty="0">
                <a:solidFill>
                  <a:srgbClr val="000000"/>
                </a:solidFill>
              </a:rPr>
              <a:t>E</a:t>
            </a:r>
            <a:r>
              <a:rPr sz="4050" spc="-365" dirty="0">
                <a:solidFill>
                  <a:srgbClr val="000000"/>
                </a:solidFill>
              </a:rPr>
              <a:t>N</a:t>
            </a:r>
            <a:r>
              <a:rPr sz="4050" spc="-350" dirty="0">
                <a:solidFill>
                  <a:srgbClr val="000000"/>
                </a:solidFill>
              </a:rPr>
              <a:t>T</a:t>
            </a:r>
            <a:r>
              <a:rPr sz="4050" spc="-40" dirty="0">
                <a:solidFill>
                  <a:srgbClr val="000000"/>
                </a:solidFill>
              </a:rPr>
              <a:t>O</a:t>
            </a:r>
            <a:r>
              <a:rPr sz="4050" spc="-365" dirty="0">
                <a:solidFill>
                  <a:srgbClr val="000000"/>
                </a:solidFill>
              </a:rPr>
              <a:t> </a:t>
            </a:r>
            <a:r>
              <a:rPr sz="4050" spc="-320" dirty="0">
                <a:solidFill>
                  <a:srgbClr val="000000"/>
                </a:solidFill>
              </a:rPr>
              <a:t>E</a:t>
            </a:r>
            <a:r>
              <a:rPr sz="4050" spc="-405" dirty="0">
                <a:solidFill>
                  <a:srgbClr val="000000"/>
                </a:solidFill>
              </a:rPr>
              <a:t>J</a:t>
            </a:r>
            <a:r>
              <a:rPr sz="4050" spc="-320" dirty="0">
                <a:solidFill>
                  <a:srgbClr val="000000"/>
                </a:solidFill>
              </a:rPr>
              <a:t>E</a:t>
            </a:r>
            <a:r>
              <a:rPr sz="4050" spc="-280" dirty="0">
                <a:solidFill>
                  <a:srgbClr val="000000"/>
                </a:solidFill>
              </a:rPr>
              <a:t>C</a:t>
            </a:r>
            <a:r>
              <a:rPr sz="4050" spc="-320" dirty="0">
                <a:solidFill>
                  <a:srgbClr val="000000"/>
                </a:solidFill>
              </a:rPr>
              <a:t>U</a:t>
            </a:r>
            <a:r>
              <a:rPr sz="4050" spc="-280" dirty="0">
                <a:solidFill>
                  <a:srgbClr val="000000"/>
                </a:solidFill>
              </a:rPr>
              <a:t>C</a:t>
            </a:r>
            <a:r>
              <a:rPr sz="4050" spc="-560" dirty="0">
                <a:solidFill>
                  <a:srgbClr val="000000"/>
                </a:solidFill>
              </a:rPr>
              <a:t>I</a:t>
            </a:r>
            <a:r>
              <a:rPr sz="4050" spc="-300" dirty="0">
                <a:solidFill>
                  <a:srgbClr val="000000"/>
                </a:solidFill>
              </a:rPr>
              <a:t>Ó</a:t>
            </a:r>
            <a:r>
              <a:rPr sz="4050" spc="-5" dirty="0">
                <a:solidFill>
                  <a:srgbClr val="000000"/>
                </a:solidFill>
              </a:rPr>
              <a:t>N</a:t>
            </a:r>
            <a:r>
              <a:rPr sz="4050" spc="-710" dirty="0">
                <a:solidFill>
                  <a:srgbClr val="000000"/>
                </a:solidFill>
              </a:rPr>
              <a:t> </a:t>
            </a:r>
            <a:r>
              <a:rPr sz="4050" spc="-215" dirty="0">
                <a:solidFill>
                  <a:srgbClr val="000000"/>
                </a:solidFill>
              </a:rPr>
              <a:t>DE</a:t>
            </a:r>
            <a:r>
              <a:rPr sz="4050" spc="-710" dirty="0">
                <a:solidFill>
                  <a:srgbClr val="000000"/>
                </a:solidFill>
              </a:rPr>
              <a:t> </a:t>
            </a:r>
            <a:r>
              <a:rPr sz="4050" spc="-10" dirty="0">
                <a:solidFill>
                  <a:srgbClr val="000000"/>
                </a:solidFill>
              </a:rPr>
              <a:t>METAS </a:t>
            </a:r>
            <a:r>
              <a:rPr sz="4050" spc="-254" dirty="0">
                <a:solidFill>
                  <a:srgbClr val="000000"/>
                </a:solidFill>
              </a:rPr>
              <a:t>PLAN</a:t>
            </a:r>
            <a:r>
              <a:rPr sz="4050" spc="-715" dirty="0">
                <a:solidFill>
                  <a:srgbClr val="000000"/>
                </a:solidFill>
              </a:rPr>
              <a:t> </a:t>
            </a:r>
            <a:r>
              <a:rPr sz="4050" spc="-215" dirty="0">
                <a:solidFill>
                  <a:srgbClr val="000000"/>
                </a:solidFill>
              </a:rPr>
              <a:t>DE</a:t>
            </a:r>
            <a:r>
              <a:rPr sz="4050" spc="-715" dirty="0">
                <a:solidFill>
                  <a:srgbClr val="000000"/>
                </a:solidFill>
              </a:rPr>
              <a:t> </a:t>
            </a:r>
            <a:r>
              <a:rPr sz="4050" spc="-280" dirty="0">
                <a:solidFill>
                  <a:srgbClr val="000000"/>
                </a:solidFill>
              </a:rPr>
              <a:t>DESARROLLO </a:t>
            </a:r>
            <a:r>
              <a:rPr sz="4050" spc="-290" dirty="0">
                <a:solidFill>
                  <a:srgbClr val="000000"/>
                </a:solidFill>
              </a:rPr>
              <a:t>DEPARTAMENTAL</a:t>
            </a:r>
            <a:endParaRPr sz="4050" dirty="0"/>
          </a:p>
          <a:p>
            <a:pPr marL="885190" marR="877569" algn="ctr">
              <a:lnSpc>
                <a:spcPct val="115700"/>
              </a:lnSpc>
            </a:pPr>
            <a:r>
              <a:rPr sz="4050" spc="-440" dirty="0">
                <a:solidFill>
                  <a:srgbClr val="000000"/>
                </a:solidFill>
              </a:rPr>
              <a:t>P</a:t>
            </a:r>
            <a:r>
              <a:rPr sz="4050" spc="-459" dirty="0">
                <a:solidFill>
                  <a:srgbClr val="000000"/>
                </a:solidFill>
              </a:rPr>
              <a:t>R</a:t>
            </a:r>
            <a:r>
              <a:rPr sz="4050" spc="-680" dirty="0">
                <a:solidFill>
                  <a:srgbClr val="000000"/>
                </a:solidFill>
              </a:rPr>
              <a:t>I</a:t>
            </a:r>
            <a:r>
              <a:rPr sz="4050" spc="-430" dirty="0">
                <a:solidFill>
                  <a:srgbClr val="000000"/>
                </a:solidFill>
              </a:rPr>
              <a:t>M</a:t>
            </a:r>
            <a:r>
              <a:rPr sz="4050" spc="-440" dirty="0">
                <a:solidFill>
                  <a:srgbClr val="000000"/>
                </a:solidFill>
              </a:rPr>
              <a:t>E</a:t>
            </a:r>
            <a:r>
              <a:rPr sz="4050" spc="-125" dirty="0">
                <a:solidFill>
                  <a:srgbClr val="000000"/>
                </a:solidFill>
              </a:rPr>
              <a:t>R</a:t>
            </a:r>
            <a:r>
              <a:rPr sz="4050" spc="-670" dirty="0">
                <a:solidFill>
                  <a:srgbClr val="000000"/>
                </a:solidFill>
              </a:rPr>
              <a:t> </a:t>
            </a:r>
            <a:r>
              <a:rPr lang="es-ES" sz="4050" spc="-355" dirty="0">
                <a:solidFill>
                  <a:srgbClr val="000000"/>
                </a:solidFill>
              </a:rPr>
              <a:t>SE</a:t>
            </a:r>
            <a:r>
              <a:rPr sz="4050" spc="-350" dirty="0">
                <a:solidFill>
                  <a:srgbClr val="000000"/>
                </a:solidFill>
              </a:rPr>
              <a:t>M</a:t>
            </a:r>
            <a:r>
              <a:rPr sz="4050" spc="-360" dirty="0">
                <a:solidFill>
                  <a:srgbClr val="000000"/>
                </a:solidFill>
              </a:rPr>
              <a:t>E</a:t>
            </a:r>
            <a:r>
              <a:rPr sz="4050" spc="-335" dirty="0">
                <a:solidFill>
                  <a:srgbClr val="000000"/>
                </a:solidFill>
              </a:rPr>
              <a:t>S</a:t>
            </a:r>
            <a:r>
              <a:rPr sz="4050" spc="-355" dirty="0">
                <a:solidFill>
                  <a:srgbClr val="000000"/>
                </a:solidFill>
              </a:rPr>
              <a:t>T</a:t>
            </a:r>
            <a:r>
              <a:rPr sz="4050" spc="-380" dirty="0">
                <a:solidFill>
                  <a:srgbClr val="000000"/>
                </a:solidFill>
              </a:rPr>
              <a:t>R</a:t>
            </a:r>
            <a:r>
              <a:rPr sz="4050" spc="-45" dirty="0">
                <a:solidFill>
                  <a:srgbClr val="000000"/>
                </a:solidFill>
              </a:rPr>
              <a:t>E</a:t>
            </a:r>
            <a:r>
              <a:rPr sz="4050" spc="-355" dirty="0">
                <a:solidFill>
                  <a:srgbClr val="000000"/>
                </a:solidFill>
              </a:rPr>
              <a:t> </a:t>
            </a:r>
            <a:r>
              <a:rPr sz="4050" spc="-365" dirty="0">
                <a:solidFill>
                  <a:srgbClr val="000000"/>
                </a:solidFill>
              </a:rPr>
              <a:t>V</a:t>
            </a:r>
            <a:r>
              <a:rPr sz="4050" spc="-615" dirty="0">
                <a:solidFill>
                  <a:srgbClr val="000000"/>
                </a:solidFill>
              </a:rPr>
              <a:t>I</a:t>
            </a:r>
            <a:r>
              <a:rPr sz="4050" spc="-350" dirty="0">
                <a:solidFill>
                  <a:srgbClr val="000000"/>
                </a:solidFill>
              </a:rPr>
              <a:t>G</a:t>
            </a:r>
            <a:r>
              <a:rPr sz="4050" spc="-375" dirty="0">
                <a:solidFill>
                  <a:srgbClr val="000000"/>
                </a:solidFill>
              </a:rPr>
              <a:t>E</a:t>
            </a:r>
            <a:r>
              <a:rPr sz="4050" spc="-385" dirty="0">
                <a:solidFill>
                  <a:srgbClr val="000000"/>
                </a:solidFill>
              </a:rPr>
              <a:t>N</a:t>
            </a:r>
            <a:r>
              <a:rPr sz="4050" spc="-335" dirty="0">
                <a:solidFill>
                  <a:srgbClr val="000000"/>
                </a:solidFill>
              </a:rPr>
              <a:t>C</a:t>
            </a:r>
            <a:r>
              <a:rPr sz="4050" spc="-615" dirty="0">
                <a:solidFill>
                  <a:srgbClr val="000000"/>
                </a:solidFill>
              </a:rPr>
              <a:t>I</a:t>
            </a:r>
            <a:r>
              <a:rPr sz="4050" spc="-60" dirty="0">
                <a:solidFill>
                  <a:srgbClr val="000000"/>
                </a:solidFill>
              </a:rPr>
              <a:t>A</a:t>
            </a:r>
            <a:r>
              <a:rPr sz="4050" spc="-665" dirty="0">
                <a:solidFill>
                  <a:srgbClr val="000000"/>
                </a:solidFill>
              </a:rPr>
              <a:t> </a:t>
            </a:r>
            <a:r>
              <a:rPr sz="4050" spc="-20" dirty="0">
                <a:solidFill>
                  <a:srgbClr val="000000"/>
                </a:solidFill>
              </a:rPr>
              <a:t>2025</a:t>
            </a:r>
            <a:endParaRPr sz="4050" dirty="0"/>
          </a:p>
        </p:txBody>
      </p:sp>
      <p:sp>
        <p:nvSpPr>
          <p:cNvPr id="11" name="object 11"/>
          <p:cNvSpPr txBox="1"/>
          <p:nvPr/>
        </p:nvSpPr>
        <p:spPr>
          <a:xfrm>
            <a:off x="7543920" y="7944130"/>
            <a:ext cx="3201670" cy="591185"/>
          </a:xfrm>
          <a:prstGeom prst="rect">
            <a:avLst/>
          </a:prstGeom>
        </p:spPr>
        <p:txBody>
          <a:bodyPr vert="horz" wrap="square" lIns="0" tIns="13970" rIns="0" bIns="0" rtlCol="0">
            <a:spAutoFit/>
          </a:bodyPr>
          <a:lstStyle/>
          <a:p>
            <a:pPr marL="12700">
              <a:lnSpc>
                <a:spcPct val="100000"/>
              </a:lnSpc>
              <a:spcBef>
                <a:spcPts val="110"/>
              </a:spcBef>
            </a:pPr>
            <a:r>
              <a:rPr sz="3700" b="1" spc="-240" dirty="0">
                <a:solidFill>
                  <a:srgbClr val="FFFFFF"/>
                </a:solidFill>
                <a:latin typeface="Tahoma"/>
                <a:cs typeface="Tahoma"/>
              </a:rPr>
              <a:t>Presentado</a:t>
            </a:r>
            <a:r>
              <a:rPr sz="3700" b="1" spc="-580" dirty="0">
                <a:solidFill>
                  <a:srgbClr val="FFFFFF"/>
                </a:solidFill>
                <a:latin typeface="Tahoma"/>
                <a:cs typeface="Tahoma"/>
              </a:rPr>
              <a:t> </a:t>
            </a:r>
            <a:r>
              <a:rPr sz="3700" b="1" spc="-114" dirty="0">
                <a:solidFill>
                  <a:srgbClr val="FFFFFF"/>
                </a:solidFill>
                <a:latin typeface="Tahoma"/>
                <a:cs typeface="Tahoma"/>
              </a:rPr>
              <a:t>por</a:t>
            </a:r>
            <a:endParaRPr sz="3700">
              <a:latin typeface="Tahoma"/>
              <a:cs typeface="Tahoma"/>
            </a:endParaRPr>
          </a:p>
        </p:txBody>
      </p:sp>
      <p:sp>
        <p:nvSpPr>
          <p:cNvPr id="12" name="object 12"/>
          <p:cNvSpPr txBox="1"/>
          <p:nvPr/>
        </p:nvSpPr>
        <p:spPr>
          <a:xfrm>
            <a:off x="545713" y="8393337"/>
            <a:ext cx="5871210" cy="1511300"/>
          </a:xfrm>
          <a:prstGeom prst="rect">
            <a:avLst/>
          </a:prstGeom>
        </p:spPr>
        <p:txBody>
          <a:bodyPr vert="horz" wrap="square" lIns="0" tIns="12700" rIns="0" bIns="0" rtlCol="0">
            <a:spAutoFit/>
          </a:bodyPr>
          <a:lstStyle/>
          <a:p>
            <a:pPr marL="12700" marR="5080" algn="ctr">
              <a:lnSpc>
                <a:spcPct val="116100"/>
              </a:lnSpc>
              <a:spcBef>
                <a:spcPts val="100"/>
              </a:spcBef>
            </a:pPr>
            <a:r>
              <a:rPr sz="2800" b="1" spc="95" dirty="0">
                <a:solidFill>
                  <a:srgbClr val="FFFFFF"/>
                </a:solidFill>
                <a:latin typeface="Arial"/>
                <a:cs typeface="Arial"/>
              </a:rPr>
              <a:t>Jorge</a:t>
            </a:r>
            <a:r>
              <a:rPr sz="2800" b="1" spc="-80" dirty="0">
                <a:solidFill>
                  <a:srgbClr val="FFFFFF"/>
                </a:solidFill>
                <a:latin typeface="Arial"/>
                <a:cs typeface="Arial"/>
              </a:rPr>
              <a:t> </a:t>
            </a:r>
            <a:r>
              <a:rPr sz="2800" b="1" spc="90" dirty="0">
                <a:solidFill>
                  <a:srgbClr val="FFFFFF"/>
                </a:solidFill>
                <a:latin typeface="Arial"/>
                <a:cs typeface="Arial"/>
              </a:rPr>
              <a:t>Octavio</a:t>
            </a:r>
            <a:r>
              <a:rPr sz="2800" b="1" spc="-75" dirty="0">
                <a:solidFill>
                  <a:srgbClr val="FFFFFF"/>
                </a:solidFill>
                <a:latin typeface="Arial"/>
                <a:cs typeface="Arial"/>
              </a:rPr>
              <a:t> </a:t>
            </a:r>
            <a:r>
              <a:rPr sz="2800" b="1" dirty="0">
                <a:solidFill>
                  <a:srgbClr val="FFFFFF"/>
                </a:solidFill>
                <a:latin typeface="Arial"/>
                <a:cs typeface="Arial"/>
              </a:rPr>
              <a:t>Guzmán</a:t>
            </a:r>
            <a:r>
              <a:rPr sz="2800" b="1" spc="-80" dirty="0">
                <a:solidFill>
                  <a:srgbClr val="FFFFFF"/>
                </a:solidFill>
                <a:latin typeface="Arial"/>
                <a:cs typeface="Arial"/>
              </a:rPr>
              <a:t> </a:t>
            </a:r>
            <a:r>
              <a:rPr sz="2800" b="1" spc="130" dirty="0">
                <a:solidFill>
                  <a:srgbClr val="FFFFFF"/>
                </a:solidFill>
                <a:latin typeface="Arial"/>
                <a:cs typeface="Arial"/>
              </a:rPr>
              <a:t>Gutiérrez </a:t>
            </a:r>
            <a:r>
              <a:rPr sz="2800" b="1" spc="85" dirty="0">
                <a:solidFill>
                  <a:srgbClr val="FFFFFF"/>
                </a:solidFill>
                <a:latin typeface="Arial"/>
                <a:cs typeface="Arial"/>
              </a:rPr>
              <a:t>Gobernador</a:t>
            </a:r>
            <a:r>
              <a:rPr sz="2800" b="1" spc="-120" dirty="0">
                <a:solidFill>
                  <a:srgbClr val="FFFFFF"/>
                </a:solidFill>
                <a:latin typeface="Arial"/>
                <a:cs typeface="Arial"/>
              </a:rPr>
              <a:t> </a:t>
            </a:r>
            <a:r>
              <a:rPr sz="2800" b="1" dirty="0">
                <a:solidFill>
                  <a:srgbClr val="FFFFFF"/>
                </a:solidFill>
                <a:latin typeface="Arial"/>
                <a:cs typeface="Arial"/>
              </a:rPr>
              <a:t>Del</a:t>
            </a:r>
            <a:r>
              <a:rPr sz="2800" b="1" spc="-114" dirty="0">
                <a:solidFill>
                  <a:srgbClr val="FFFFFF"/>
                </a:solidFill>
                <a:latin typeface="Arial"/>
                <a:cs typeface="Arial"/>
              </a:rPr>
              <a:t> </a:t>
            </a:r>
            <a:r>
              <a:rPr sz="2800" b="1" spc="90" dirty="0">
                <a:solidFill>
                  <a:srgbClr val="FFFFFF"/>
                </a:solidFill>
                <a:latin typeface="Arial"/>
                <a:cs typeface="Arial"/>
              </a:rPr>
              <a:t>Cauca</a:t>
            </a:r>
            <a:endParaRPr sz="2800">
              <a:latin typeface="Arial"/>
              <a:cs typeface="Arial"/>
            </a:endParaRPr>
          </a:p>
          <a:p>
            <a:pPr algn="ctr">
              <a:lnSpc>
                <a:spcPct val="100000"/>
              </a:lnSpc>
              <a:spcBef>
                <a:spcPts val="540"/>
              </a:spcBef>
            </a:pPr>
            <a:r>
              <a:rPr sz="2800" b="1" spc="285" dirty="0">
                <a:solidFill>
                  <a:srgbClr val="FFFFFF"/>
                </a:solidFill>
                <a:latin typeface="Arial"/>
                <a:cs typeface="Arial"/>
              </a:rPr>
              <a:t>20204</a:t>
            </a:r>
            <a:r>
              <a:rPr sz="2800" b="1" spc="-229" dirty="0">
                <a:solidFill>
                  <a:srgbClr val="FFFFFF"/>
                </a:solidFill>
                <a:latin typeface="Arial"/>
                <a:cs typeface="Arial"/>
              </a:rPr>
              <a:t> </a:t>
            </a:r>
            <a:r>
              <a:rPr sz="2800" b="1" spc="200" dirty="0">
                <a:solidFill>
                  <a:srgbClr val="FFFFFF"/>
                </a:solidFill>
                <a:latin typeface="Arial"/>
                <a:cs typeface="Arial"/>
              </a:rPr>
              <a:t>–</a:t>
            </a:r>
            <a:r>
              <a:rPr sz="2800" b="1" spc="-225" dirty="0">
                <a:solidFill>
                  <a:srgbClr val="FFFFFF"/>
                </a:solidFill>
                <a:latin typeface="Arial"/>
                <a:cs typeface="Arial"/>
              </a:rPr>
              <a:t> </a:t>
            </a:r>
            <a:r>
              <a:rPr sz="2800" b="1" spc="155" dirty="0">
                <a:solidFill>
                  <a:srgbClr val="FFFFFF"/>
                </a:solidFill>
                <a:latin typeface="Arial"/>
                <a:cs typeface="Arial"/>
              </a:rPr>
              <a:t>2027</a:t>
            </a:r>
            <a:endParaRPr sz="2800">
              <a:latin typeface="Arial"/>
              <a:cs typeface="Arial"/>
            </a:endParaRPr>
          </a:p>
        </p:txBody>
      </p:sp>
      <p:sp>
        <p:nvSpPr>
          <p:cNvPr id="13" name="object 13"/>
          <p:cNvSpPr txBox="1"/>
          <p:nvPr/>
        </p:nvSpPr>
        <p:spPr>
          <a:xfrm>
            <a:off x="11576992" y="8556251"/>
            <a:ext cx="6208395" cy="1016000"/>
          </a:xfrm>
          <a:prstGeom prst="rect">
            <a:avLst/>
          </a:prstGeom>
        </p:spPr>
        <p:txBody>
          <a:bodyPr vert="horz" wrap="square" lIns="0" tIns="12700" rIns="0" bIns="0" rtlCol="0">
            <a:spAutoFit/>
          </a:bodyPr>
          <a:lstStyle/>
          <a:p>
            <a:pPr marL="12700" marR="5080" indent="661670">
              <a:lnSpc>
                <a:spcPct val="116100"/>
              </a:lnSpc>
              <a:spcBef>
                <a:spcPts val="100"/>
              </a:spcBef>
            </a:pPr>
            <a:r>
              <a:rPr sz="2800" b="1" spc="55" dirty="0">
                <a:solidFill>
                  <a:srgbClr val="FFFFFF"/>
                </a:solidFill>
                <a:latin typeface="Arial"/>
                <a:cs typeface="Arial"/>
              </a:rPr>
              <a:t>Diana</a:t>
            </a:r>
            <a:r>
              <a:rPr sz="2800" b="1" spc="-65" dirty="0">
                <a:solidFill>
                  <a:srgbClr val="FFFFFF"/>
                </a:solidFill>
                <a:latin typeface="Arial"/>
                <a:cs typeface="Arial"/>
              </a:rPr>
              <a:t> </a:t>
            </a:r>
            <a:r>
              <a:rPr sz="2800" b="1" dirty="0">
                <a:solidFill>
                  <a:srgbClr val="FFFFFF"/>
                </a:solidFill>
                <a:latin typeface="Arial"/>
                <a:cs typeface="Arial"/>
              </a:rPr>
              <a:t>Melissa</a:t>
            </a:r>
            <a:r>
              <a:rPr sz="2800" b="1" spc="-60" dirty="0">
                <a:solidFill>
                  <a:srgbClr val="FFFFFF"/>
                </a:solidFill>
                <a:latin typeface="Arial"/>
                <a:cs typeface="Arial"/>
              </a:rPr>
              <a:t> </a:t>
            </a:r>
            <a:r>
              <a:rPr sz="2800" b="1" spc="75" dirty="0">
                <a:solidFill>
                  <a:srgbClr val="FFFFFF"/>
                </a:solidFill>
                <a:latin typeface="Arial"/>
                <a:cs typeface="Arial"/>
              </a:rPr>
              <a:t>Muriel</a:t>
            </a:r>
            <a:r>
              <a:rPr sz="2800" b="1" spc="-60" dirty="0">
                <a:solidFill>
                  <a:srgbClr val="FFFFFF"/>
                </a:solidFill>
                <a:latin typeface="Arial"/>
                <a:cs typeface="Arial"/>
              </a:rPr>
              <a:t> </a:t>
            </a:r>
            <a:r>
              <a:rPr sz="2800" b="1" spc="-10" dirty="0">
                <a:solidFill>
                  <a:srgbClr val="FFFFFF"/>
                </a:solidFill>
                <a:latin typeface="Arial"/>
                <a:cs typeface="Arial"/>
              </a:rPr>
              <a:t>Muñoz </a:t>
            </a:r>
            <a:r>
              <a:rPr sz="2800" b="1" spc="114" dirty="0">
                <a:solidFill>
                  <a:srgbClr val="FFFFFF"/>
                </a:solidFill>
                <a:latin typeface="Arial"/>
                <a:cs typeface="Arial"/>
              </a:rPr>
              <a:t>Jefe</a:t>
            </a:r>
            <a:r>
              <a:rPr sz="2800" b="1" spc="-155" dirty="0">
                <a:solidFill>
                  <a:srgbClr val="FFFFFF"/>
                </a:solidFill>
                <a:latin typeface="Arial"/>
                <a:cs typeface="Arial"/>
              </a:rPr>
              <a:t> </a:t>
            </a:r>
            <a:r>
              <a:rPr sz="2800" b="1" spc="75" dirty="0">
                <a:solidFill>
                  <a:srgbClr val="FFFFFF"/>
                </a:solidFill>
                <a:latin typeface="Arial"/>
                <a:cs typeface="Arial"/>
              </a:rPr>
              <a:t>Oficina</a:t>
            </a:r>
            <a:r>
              <a:rPr sz="2800" b="1" spc="-150" dirty="0">
                <a:solidFill>
                  <a:srgbClr val="FFFFFF"/>
                </a:solidFill>
                <a:latin typeface="Arial"/>
                <a:cs typeface="Arial"/>
              </a:rPr>
              <a:t> </a:t>
            </a:r>
            <a:r>
              <a:rPr sz="2800" b="1" spc="60" dirty="0">
                <a:solidFill>
                  <a:srgbClr val="FFFFFF"/>
                </a:solidFill>
                <a:latin typeface="Arial"/>
                <a:cs typeface="Arial"/>
              </a:rPr>
              <a:t>Asesora</a:t>
            </a:r>
            <a:r>
              <a:rPr sz="2800" b="1" spc="-155" dirty="0">
                <a:solidFill>
                  <a:srgbClr val="FFFFFF"/>
                </a:solidFill>
                <a:latin typeface="Arial"/>
                <a:cs typeface="Arial"/>
              </a:rPr>
              <a:t> </a:t>
            </a:r>
            <a:r>
              <a:rPr sz="2800" b="1" spc="50" dirty="0">
                <a:solidFill>
                  <a:srgbClr val="FFFFFF"/>
                </a:solidFill>
                <a:latin typeface="Arial"/>
                <a:cs typeface="Arial"/>
              </a:rPr>
              <a:t>de</a:t>
            </a:r>
            <a:r>
              <a:rPr sz="2800" b="1" spc="-150" dirty="0">
                <a:solidFill>
                  <a:srgbClr val="FFFFFF"/>
                </a:solidFill>
                <a:latin typeface="Arial"/>
                <a:cs typeface="Arial"/>
              </a:rPr>
              <a:t> </a:t>
            </a:r>
            <a:r>
              <a:rPr sz="2800" b="1" spc="-10" dirty="0">
                <a:solidFill>
                  <a:srgbClr val="FFFFFF"/>
                </a:solidFill>
                <a:latin typeface="Arial"/>
                <a:cs typeface="Arial"/>
              </a:rPr>
              <a:t>Planeación</a:t>
            </a:r>
            <a:endParaRPr sz="28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2180" y="3022768"/>
            <a:ext cx="11114405" cy="3952875"/>
          </a:xfrm>
          <a:prstGeom prst="rect">
            <a:avLst/>
          </a:prstGeom>
        </p:spPr>
        <p:txBody>
          <a:bodyPr vert="horz" wrap="square" lIns="0" tIns="262890" rIns="0" bIns="0" rtlCol="0">
            <a:spAutoFit/>
          </a:bodyPr>
          <a:lstStyle/>
          <a:p>
            <a:pPr marL="142875">
              <a:lnSpc>
                <a:spcPct val="100000"/>
              </a:lnSpc>
              <a:spcBef>
                <a:spcPts val="2070"/>
              </a:spcBef>
            </a:pPr>
            <a:r>
              <a:rPr sz="12000" spc="-770" dirty="0">
                <a:solidFill>
                  <a:srgbClr val="6A6B3C"/>
                </a:solidFill>
              </a:rPr>
              <a:t>G</a:t>
            </a:r>
            <a:r>
              <a:rPr sz="12000" spc="-905" dirty="0">
                <a:solidFill>
                  <a:srgbClr val="6A6B3C"/>
                </a:solidFill>
              </a:rPr>
              <a:t>R</a:t>
            </a:r>
            <a:r>
              <a:rPr sz="12000" spc="-819" dirty="0">
                <a:solidFill>
                  <a:srgbClr val="6A6B3C"/>
                </a:solidFill>
              </a:rPr>
              <a:t>A</a:t>
            </a:r>
            <a:r>
              <a:rPr sz="12000" spc="-735" dirty="0">
                <a:solidFill>
                  <a:srgbClr val="6A6B3C"/>
                </a:solidFill>
              </a:rPr>
              <a:t>C</a:t>
            </a:r>
            <a:r>
              <a:rPr sz="12000" spc="-1545" dirty="0">
                <a:solidFill>
                  <a:srgbClr val="6A6B3C"/>
                </a:solidFill>
              </a:rPr>
              <a:t>I</a:t>
            </a:r>
            <a:r>
              <a:rPr sz="12000" spc="-819" dirty="0">
                <a:solidFill>
                  <a:srgbClr val="6A6B3C"/>
                </a:solidFill>
              </a:rPr>
              <a:t>A</a:t>
            </a:r>
            <a:r>
              <a:rPr sz="12000" spc="80" dirty="0">
                <a:solidFill>
                  <a:srgbClr val="6A6B3C"/>
                </a:solidFill>
              </a:rPr>
              <a:t>S</a:t>
            </a:r>
            <a:endParaRPr sz="12000"/>
          </a:p>
          <a:p>
            <a:pPr marL="12700">
              <a:lnSpc>
                <a:spcPct val="100000"/>
              </a:lnSpc>
              <a:spcBef>
                <a:spcPts val="1770"/>
              </a:spcBef>
            </a:pPr>
            <a:r>
              <a:rPr sz="10650" b="0" spc="-720" dirty="0">
                <a:solidFill>
                  <a:srgbClr val="232520"/>
                </a:solidFill>
                <a:latin typeface="Verdana"/>
                <a:cs typeface="Verdana"/>
              </a:rPr>
              <a:t>P</a:t>
            </a:r>
            <a:r>
              <a:rPr sz="10650" b="0" spc="-745" dirty="0">
                <a:solidFill>
                  <a:srgbClr val="232520"/>
                </a:solidFill>
                <a:latin typeface="Verdana"/>
                <a:cs typeface="Verdana"/>
              </a:rPr>
              <a:t>O</a:t>
            </a:r>
            <a:r>
              <a:rPr sz="10650" b="0" spc="60" dirty="0">
                <a:solidFill>
                  <a:srgbClr val="232520"/>
                </a:solidFill>
                <a:latin typeface="Verdana"/>
                <a:cs typeface="Verdana"/>
              </a:rPr>
              <a:t>R</a:t>
            </a:r>
            <a:r>
              <a:rPr sz="10650" b="0" spc="-2405" dirty="0">
                <a:solidFill>
                  <a:srgbClr val="232520"/>
                </a:solidFill>
                <a:latin typeface="Verdana"/>
                <a:cs typeface="Verdana"/>
              </a:rPr>
              <a:t> </a:t>
            </a:r>
            <a:r>
              <a:rPr sz="10650" b="0" spc="-1025" dirty="0">
                <a:solidFill>
                  <a:srgbClr val="232520"/>
                </a:solidFill>
                <a:latin typeface="Verdana"/>
                <a:cs typeface="Verdana"/>
              </a:rPr>
              <a:t>S</a:t>
            </a:r>
            <a:r>
              <a:rPr sz="10650" b="0" spc="-180" dirty="0">
                <a:solidFill>
                  <a:srgbClr val="232520"/>
                </a:solidFill>
                <a:latin typeface="Verdana"/>
                <a:cs typeface="Verdana"/>
              </a:rPr>
              <a:t>U</a:t>
            </a:r>
            <a:r>
              <a:rPr sz="10650" b="0" spc="-2390" dirty="0">
                <a:solidFill>
                  <a:srgbClr val="232520"/>
                </a:solidFill>
                <a:latin typeface="Verdana"/>
                <a:cs typeface="Verdana"/>
              </a:rPr>
              <a:t> </a:t>
            </a:r>
            <a:r>
              <a:rPr sz="10650" b="0" spc="-944" dirty="0">
                <a:solidFill>
                  <a:srgbClr val="232520"/>
                </a:solidFill>
                <a:latin typeface="Verdana"/>
                <a:cs typeface="Verdana"/>
              </a:rPr>
              <a:t>A</a:t>
            </a:r>
            <a:r>
              <a:rPr sz="10650" b="0" spc="-930" dirty="0">
                <a:solidFill>
                  <a:srgbClr val="232520"/>
                </a:solidFill>
                <a:latin typeface="Verdana"/>
                <a:cs typeface="Verdana"/>
              </a:rPr>
              <a:t>T</a:t>
            </a:r>
            <a:r>
              <a:rPr sz="10650" b="0" spc="-980" dirty="0">
                <a:solidFill>
                  <a:srgbClr val="232520"/>
                </a:solidFill>
                <a:latin typeface="Verdana"/>
                <a:cs typeface="Verdana"/>
              </a:rPr>
              <a:t>EN</a:t>
            </a:r>
            <a:r>
              <a:rPr sz="10650" b="0" spc="-900" dirty="0">
                <a:solidFill>
                  <a:srgbClr val="232520"/>
                </a:solidFill>
                <a:latin typeface="Verdana"/>
                <a:cs typeface="Verdana"/>
              </a:rPr>
              <a:t>C</a:t>
            </a:r>
            <a:r>
              <a:rPr sz="10650" b="0" spc="-1525" dirty="0">
                <a:solidFill>
                  <a:srgbClr val="232520"/>
                </a:solidFill>
                <a:latin typeface="Verdana"/>
                <a:cs typeface="Verdana"/>
              </a:rPr>
              <a:t>I</a:t>
            </a:r>
            <a:r>
              <a:rPr sz="10650" b="0" spc="-930" dirty="0">
                <a:solidFill>
                  <a:srgbClr val="232520"/>
                </a:solidFill>
                <a:latin typeface="Verdana"/>
                <a:cs typeface="Verdana"/>
              </a:rPr>
              <a:t>Ó</a:t>
            </a:r>
            <a:r>
              <a:rPr sz="10650" b="0" spc="-125" dirty="0">
                <a:solidFill>
                  <a:srgbClr val="232520"/>
                </a:solidFill>
                <a:latin typeface="Verdana"/>
                <a:cs typeface="Verdana"/>
              </a:rPr>
              <a:t>N</a:t>
            </a:r>
            <a:endParaRPr sz="1065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41100" y="0"/>
            <a:ext cx="3224530" cy="1362075"/>
          </a:xfrm>
          <a:custGeom>
            <a:avLst/>
            <a:gdLst/>
            <a:ahLst/>
            <a:cxnLst/>
            <a:rect l="l" t="t" r="r" b="b"/>
            <a:pathLst>
              <a:path w="3224530" h="1362075">
                <a:moveTo>
                  <a:pt x="1612012" y="1361510"/>
                </a:moveTo>
                <a:lnTo>
                  <a:pt x="1563808" y="1360813"/>
                </a:lnTo>
                <a:lnTo>
                  <a:pt x="1515950" y="1358735"/>
                </a:lnTo>
                <a:lnTo>
                  <a:pt x="1468458" y="1355294"/>
                </a:lnTo>
                <a:lnTo>
                  <a:pt x="1421350" y="1350511"/>
                </a:lnTo>
                <a:lnTo>
                  <a:pt x="1374646" y="1344404"/>
                </a:lnTo>
                <a:lnTo>
                  <a:pt x="1328365" y="1336992"/>
                </a:lnTo>
                <a:lnTo>
                  <a:pt x="1282526" y="1328295"/>
                </a:lnTo>
                <a:lnTo>
                  <a:pt x="1237148" y="1318331"/>
                </a:lnTo>
                <a:lnTo>
                  <a:pt x="1192251" y="1307121"/>
                </a:lnTo>
                <a:lnTo>
                  <a:pt x="1147853" y="1294682"/>
                </a:lnTo>
                <a:lnTo>
                  <a:pt x="1103974" y="1281035"/>
                </a:lnTo>
                <a:lnTo>
                  <a:pt x="1060633" y="1266198"/>
                </a:lnTo>
                <a:lnTo>
                  <a:pt x="1017849" y="1250191"/>
                </a:lnTo>
                <a:lnTo>
                  <a:pt x="975641" y="1233032"/>
                </a:lnTo>
                <a:lnTo>
                  <a:pt x="934029" y="1214742"/>
                </a:lnTo>
                <a:lnTo>
                  <a:pt x="893031" y="1195338"/>
                </a:lnTo>
                <a:lnTo>
                  <a:pt x="852667" y="1174841"/>
                </a:lnTo>
                <a:lnTo>
                  <a:pt x="812956" y="1153269"/>
                </a:lnTo>
                <a:lnTo>
                  <a:pt x="773917" y="1130641"/>
                </a:lnTo>
                <a:lnTo>
                  <a:pt x="735569" y="1106978"/>
                </a:lnTo>
                <a:lnTo>
                  <a:pt x="697932" y="1082297"/>
                </a:lnTo>
                <a:lnTo>
                  <a:pt x="661025" y="1056618"/>
                </a:lnTo>
                <a:lnTo>
                  <a:pt x="624866" y="1029961"/>
                </a:lnTo>
                <a:lnTo>
                  <a:pt x="589475" y="1002344"/>
                </a:lnTo>
                <a:lnTo>
                  <a:pt x="554871" y="973786"/>
                </a:lnTo>
                <a:lnTo>
                  <a:pt x="521073" y="944307"/>
                </a:lnTo>
                <a:lnTo>
                  <a:pt x="488101" y="913926"/>
                </a:lnTo>
                <a:lnTo>
                  <a:pt x="455974" y="882663"/>
                </a:lnTo>
                <a:lnTo>
                  <a:pt x="424710" y="850535"/>
                </a:lnTo>
                <a:lnTo>
                  <a:pt x="394329" y="817563"/>
                </a:lnTo>
                <a:lnTo>
                  <a:pt x="364850" y="783765"/>
                </a:lnTo>
                <a:lnTo>
                  <a:pt x="336293" y="749161"/>
                </a:lnTo>
                <a:lnTo>
                  <a:pt x="308676" y="713771"/>
                </a:lnTo>
                <a:lnTo>
                  <a:pt x="282018" y="677612"/>
                </a:lnTo>
                <a:lnTo>
                  <a:pt x="256339" y="640704"/>
                </a:lnTo>
                <a:lnTo>
                  <a:pt x="231659" y="603067"/>
                </a:lnTo>
                <a:lnTo>
                  <a:pt x="207995" y="564719"/>
                </a:lnTo>
                <a:lnTo>
                  <a:pt x="185368" y="525680"/>
                </a:lnTo>
                <a:lnTo>
                  <a:pt x="163796" y="485969"/>
                </a:lnTo>
                <a:lnTo>
                  <a:pt x="143298" y="445605"/>
                </a:lnTo>
                <a:lnTo>
                  <a:pt x="123895" y="404607"/>
                </a:lnTo>
                <a:lnTo>
                  <a:pt x="105604" y="362995"/>
                </a:lnTo>
                <a:lnTo>
                  <a:pt x="88445" y="320787"/>
                </a:lnTo>
                <a:lnTo>
                  <a:pt x="72438" y="278003"/>
                </a:lnTo>
                <a:lnTo>
                  <a:pt x="57601" y="234662"/>
                </a:lnTo>
                <a:lnTo>
                  <a:pt x="43954" y="190783"/>
                </a:lnTo>
                <a:lnTo>
                  <a:pt x="31516" y="146385"/>
                </a:lnTo>
                <a:lnTo>
                  <a:pt x="20305" y="101488"/>
                </a:lnTo>
                <a:lnTo>
                  <a:pt x="10342" y="56110"/>
                </a:lnTo>
                <a:lnTo>
                  <a:pt x="1644" y="10271"/>
                </a:lnTo>
                <a:lnTo>
                  <a:pt x="0" y="0"/>
                </a:lnTo>
                <a:lnTo>
                  <a:pt x="3224027" y="0"/>
                </a:lnTo>
                <a:lnTo>
                  <a:pt x="3213685" y="56110"/>
                </a:lnTo>
                <a:lnTo>
                  <a:pt x="3203721" y="101488"/>
                </a:lnTo>
                <a:lnTo>
                  <a:pt x="3192511" y="146385"/>
                </a:lnTo>
                <a:lnTo>
                  <a:pt x="3180072" y="190783"/>
                </a:lnTo>
                <a:lnTo>
                  <a:pt x="3166425" y="234662"/>
                </a:lnTo>
                <a:lnTo>
                  <a:pt x="3151588" y="278003"/>
                </a:lnTo>
                <a:lnTo>
                  <a:pt x="3135581" y="320787"/>
                </a:lnTo>
                <a:lnTo>
                  <a:pt x="3118422" y="362995"/>
                </a:lnTo>
                <a:lnTo>
                  <a:pt x="3100132" y="404607"/>
                </a:lnTo>
                <a:lnTo>
                  <a:pt x="3080728" y="445605"/>
                </a:lnTo>
                <a:lnTo>
                  <a:pt x="3060231" y="485969"/>
                </a:lnTo>
                <a:lnTo>
                  <a:pt x="3038659" y="525680"/>
                </a:lnTo>
                <a:lnTo>
                  <a:pt x="3016031" y="564719"/>
                </a:lnTo>
                <a:lnTo>
                  <a:pt x="2992368" y="603067"/>
                </a:lnTo>
                <a:lnTo>
                  <a:pt x="2967687" y="640704"/>
                </a:lnTo>
                <a:lnTo>
                  <a:pt x="2942008" y="677612"/>
                </a:lnTo>
                <a:lnTo>
                  <a:pt x="2915351" y="713771"/>
                </a:lnTo>
                <a:lnTo>
                  <a:pt x="2887734" y="749161"/>
                </a:lnTo>
                <a:lnTo>
                  <a:pt x="2859176" y="783765"/>
                </a:lnTo>
                <a:lnTo>
                  <a:pt x="2829697" y="817563"/>
                </a:lnTo>
                <a:lnTo>
                  <a:pt x="2799316" y="850535"/>
                </a:lnTo>
                <a:lnTo>
                  <a:pt x="2768053" y="882663"/>
                </a:lnTo>
                <a:lnTo>
                  <a:pt x="2735925" y="913926"/>
                </a:lnTo>
                <a:lnTo>
                  <a:pt x="2702953" y="944307"/>
                </a:lnTo>
                <a:lnTo>
                  <a:pt x="2669155" y="973786"/>
                </a:lnTo>
                <a:lnTo>
                  <a:pt x="2634551" y="1002344"/>
                </a:lnTo>
                <a:lnTo>
                  <a:pt x="2599160" y="1029961"/>
                </a:lnTo>
                <a:lnTo>
                  <a:pt x="2563001" y="1056618"/>
                </a:lnTo>
                <a:lnTo>
                  <a:pt x="2526094" y="1082297"/>
                </a:lnTo>
                <a:lnTo>
                  <a:pt x="2488456" y="1106978"/>
                </a:lnTo>
                <a:lnTo>
                  <a:pt x="2450109" y="1130641"/>
                </a:lnTo>
                <a:lnTo>
                  <a:pt x="2411070" y="1153269"/>
                </a:lnTo>
                <a:lnTo>
                  <a:pt x="2371359" y="1174841"/>
                </a:lnTo>
                <a:lnTo>
                  <a:pt x="2330995" y="1195338"/>
                </a:lnTo>
                <a:lnTo>
                  <a:pt x="2289997" y="1214742"/>
                </a:lnTo>
                <a:lnTo>
                  <a:pt x="2248385" y="1233032"/>
                </a:lnTo>
                <a:lnTo>
                  <a:pt x="2206177" y="1250191"/>
                </a:lnTo>
                <a:lnTo>
                  <a:pt x="2163393" y="1266198"/>
                </a:lnTo>
                <a:lnTo>
                  <a:pt x="2120052" y="1281035"/>
                </a:lnTo>
                <a:lnTo>
                  <a:pt x="2076173" y="1294682"/>
                </a:lnTo>
                <a:lnTo>
                  <a:pt x="2031775" y="1307121"/>
                </a:lnTo>
                <a:lnTo>
                  <a:pt x="1986877" y="1318331"/>
                </a:lnTo>
                <a:lnTo>
                  <a:pt x="1941499" y="1328295"/>
                </a:lnTo>
                <a:lnTo>
                  <a:pt x="1895660" y="1336992"/>
                </a:lnTo>
                <a:lnTo>
                  <a:pt x="1849379" y="1344404"/>
                </a:lnTo>
                <a:lnTo>
                  <a:pt x="1802675" y="1350511"/>
                </a:lnTo>
                <a:lnTo>
                  <a:pt x="1755567" y="1355294"/>
                </a:lnTo>
                <a:lnTo>
                  <a:pt x="1708074" y="1358735"/>
                </a:lnTo>
                <a:lnTo>
                  <a:pt x="1660217" y="1360813"/>
                </a:lnTo>
                <a:lnTo>
                  <a:pt x="1612012" y="1361510"/>
                </a:lnTo>
                <a:close/>
              </a:path>
            </a:pathLst>
          </a:custGeom>
          <a:solidFill>
            <a:srgbClr val="6A6B3C"/>
          </a:solidFill>
        </p:spPr>
        <p:txBody>
          <a:bodyPr wrap="square" lIns="0" tIns="0" rIns="0" bIns="0" rtlCol="0"/>
          <a:lstStyle/>
          <a:p>
            <a:endParaRPr/>
          </a:p>
        </p:txBody>
      </p:sp>
      <p:sp>
        <p:nvSpPr>
          <p:cNvPr id="3" name="object 3"/>
          <p:cNvSpPr/>
          <p:nvPr/>
        </p:nvSpPr>
        <p:spPr>
          <a:xfrm>
            <a:off x="0" y="9988955"/>
            <a:ext cx="18288000" cy="298450"/>
          </a:xfrm>
          <a:custGeom>
            <a:avLst/>
            <a:gdLst/>
            <a:ahLst/>
            <a:cxnLst/>
            <a:rect l="l" t="t" r="r" b="b"/>
            <a:pathLst>
              <a:path w="18288000" h="298450">
                <a:moveTo>
                  <a:pt x="18287998" y="298044"/>
                </a:moveTo>
                <a:lnTo>
                  <a:pt x="0" y="298044"/>
                </a:lnTo>
                <a:lnTo>
                  <a:pt x="0" y="0"/>
                </a:lnTo>
                <a:lnTo>
                  <a:pt x="18287998" y="0"/>
                </a:lnTo>
                <a:lnTo>
                  <a:pt x="18287998" y="298044"/>
                </a:lnTo>
                <a:close/>
              </a:path>
            </a:pathLst>
          </a:custGeom>
          <a:solidFill>
            <a:srgbClr val="6A6B3C"/>
          </a:solidFill>
        </p:spPr>
        <p:txBody>
          <a:bodyPr wrap="square" lIns="0" tIns="0" rIns="0" bIns="0" rtlCol="0"/>
          <a:lstStyle/>
          <a:p>
            <a:endParaRPr/>
          </a:p>
        </p:txBody>
      </p:sp>
      <p:sp>
        <p:nvSpPr>
          <p:cNvPr id="4" name="object 4"/>
          <p:cNvSpPr/>
          <p:nvPr/>
        </p:nvSpPr>
        <p:spPr>
          <a:xfrm>
            <a:off x="199825" y="871453"/>
            <a:ext cx="1104900" cy="1104900"/>
          </a:xfrm>
          <a:custGeom>
            <a:avLst/>
            <a:gdLst/>
            <a:ahLst/>
            <a:cxnLst/>
            <a:rect l="l" t="t" r="r" b="b"/>
            <a:pathLst>
              <a:path w="1104900" h="1104900">
                <a:moveTo>
                  <a:pt x="552260" y="1104521"/>
                </a:moveTo>
                <a:lnTo>
                  <a:pt x="504609" y="1102493"/>
                </a:lnTo>
                <a:lnTo>
                  <a:pt x="458083" y="1096523"/>
                </a:lnTo>
                <a:lnTo>
                  <a:pt x="412849" y="1086774"/>
                </a:lnTo>
                <a:lnTo>
                  <a:pt x="369072" y="1073413"/>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8"/>
                </a:lnTo>
                <a:lnTo>
                  <a:pt x="47915" y="777602"/>
                </a:lnTo>
                <a:lnTo>
                  <a:pt x="31107" y="735448"/>
                </a:lnTo>
                <a:lnTo>
                  <a:pt x="17746" y="691671"/>
                </a:lnTo>
                <a:lnTo>
                  <a:pt x="7997" y="646437"/>
                </a:lnTo>
                <a:lnTo>
                  <a:pt x="2027" y="599911"/>
                </a:lnTo>
                <a:lnTo>
                  <a:pt x="0" y="552260"/>
                </a:lnTo>
                <a:lnTo>
                  <a:pt x="2027" y="504609"/>
                </a:lnTo>
                <a:lnTo>
                  <a:pt x="7997" y="458083"/>
                </a:lnTo>
                <a:lnTo>
                  <a:pt x="17746" y="412849"/>
                </a:lnTo>
                <a:lnTo>
                  <a:pt x="31107" y="369072"/>
                </a:lnTo>
                <a:lnTo>
                  <a:pt x="47915" y="326918"/>
                </a:lnTo>
                <a:lnTo>
                  <a:pt x="68003" y="286553"/>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7" y="68003"/>
                </a:lnTo>
                <a:lnTo>
                  <a:pt x="856378" y="91206"/>
                </a:lnTo>
                <a:lnTo>
                  <a:pt x="892669" y="117358"/>
                </a:lnTo>
                <a:lnTo>
                  <a:pt x="926674" y="146293"/>
                </a:lnTo>
                <a:lnTo>
                  <a:pt x="958227" y="177846"/>
                </a:lnTo>
                <a:lnTo>
                  <a:pt x="987162" y="211851"/>
                </a:lnTo>
                <a:lnTo>
                  <a:pt x="1013314" y="248142"/>
                </a:lnTo>
                <a:lnTo>
                  <a:pt x="1036517" y="286553"/>
                </a:lnTo>
                <a:lnTo>
                  <a:pt x="1056605" y="326918"/>
                </a:lnTo>
                <a:lnTo>
                  <a:pt x="1073413" y="369072"/>
                </a:lnTo>
                <a:lnTo>
                  <a:pt x="1086774" y="412849"/>
                </a:lnTo>
                <a:lnTo>
                  <a:pt x="1096523" y="458083"/>
                </a:lnTo>
                <a:lnTo>
                  <a:pt x="1102493" y="504609"/>
                </a:lnTo>
                <a:lnTo>
                  <a:pt x="1104521" y="552260"/>
                </a:lnTo>
                <a:lnTo>
                  <a:pt x="1102493" y="599911"/>
                </a:lnTo>
                <a:lnTo>
                  <a:pt x="1096523" y="646437"/>
                </a:lnTo>
                <a:lnTo>
                  <a:pt x="1086774" y="691671"/>
                </a:lnTo>
                <a:lnTo>
                  <a:pt x="1073413" y="735448"/>
                </a:lnTo>
                <a:lnTo>
                  <a:pt x="1056605" y="777602"/>
                </a:lnTo>
                <a:lnTo>
                  <a:pt x="1036517" y="817968"/>
                </a:lnTo>
                <a:lnTo>
                  <a:pt x="1013314" y="856378"/>
                </a:lnTo>
                <a:lnTo>
                  <a:pt x="987162" y="892669"/>
                </a:lnTo>
                <a:lnTo>
                  <a:pt x="958227" y="926674"/>
                </a:lnTo>
                <a:lnTo>
                  <a:pt x="926674" y="958227"/>
                </a:lnTo>
                <a:lnTo>
                  <a:pt x="892669" y="987162"/>
                </a:lnTo>
                <a:lnTo>
                  <a:pt x="856378" y="1013314"/>
                </a:lnTo>
                <a:lnTo>
                  <a:pt x="817967" y="1036517"/>
                </a:lnTo>
                <a:lnTo>
                  <a:pt x="777602" y="1056605"/>
                </a:lnTo>
                <a:lnTo>
                  <a:pt x="735448" y="1073413"/>
                </a:lnTo>
                <a:lnTo>
                  <a:pt x="691671" y="1086774"/>
                </a:lnTo>
                <a:lnTo>
                  <a:pt x="646437" y="1096523"/>
                </a:lnTo>
                <a:lnTo>
                  <a:pt x="599911" y="1102493"/>
                </a:lnTo>
                <a:lnTo>
                  <a:pt x="552260" y="1104521"/>
                </a:lnTo>
                <a:close/>
              </a:path>
            </a:pathLst>
          </a:custGeom>
          <a:solidFill>
            <a:srgbClr val="FFC61A"/>
          </a:solidFill>
        </p:spPr>
        <p:txBody>
          <a:bodyPr wrap="square" lIns="0" tIns="0" rIns="0" bIns="0" rtlCol="0"/>
          <a:lstStyle/>
          <a:p>
            <a:endParaRPr/>
          </a:p>
        </p:txBody>
      </p:sp>
      <p:pic>
        <p:nvPicPr>
          <p:cNvPr id="5" name="object 5"/>
          <p:cNvPicPr/>
          <p:nvPr/>
        </p:nvPicPr>
        <p:blipFill>
          <a:blip r:embed="rId2" cstate="print"/>
          <a:stretch>
            <a:fillRect/>
          </a:stretch>
        </p:blipFill>
        <p:spPr>
          <a:xfrm>
            <a:off x="1537406" y="2680083"/>
            <a:ext cx="8067674" cy="7134224"/>
          </a:xfrm>
          <a:prstGeom prst="rect">
            <a:avLst/>
          </a:prstGeom>
        </p:spPr>
      </p:pic>
      <p:sp>
        <p:nvSpPr>
          <p:cNvPr id="6" name="object 6"/>
          <p:cNvSpPr txBox="1">
            <a:spLocks noGrp="1"/>
          </p:cNvSpPr>
          <p:nvPr>
            <p:ph type="title"/>
          </p:nvPr>
        </p:nvSpPr>
        <p:spPr>
          <a:xfrm>
            <a:off x="16322151" y="24023"/>
            <a:ext cx="873125" cy="845185"/>
          </a:xfrm>
          <a:prstGeom prst="rect">
            <a:avLst/>
          </a:prstGeom>
        </p:spPr>
        <p:txBody>
          <a:bodyPr vert="horz" wrap="square" lIns="0" tIns="15875" rIns="0" bIns="0" rtlCol="0">
            <a:spAutoFit/>
          </a:bodyPr>
          <a:lstStyle/>
          <a:p>
            <a:pPr marL="12700">
              <a:lnSpc>
                <a:spcPct val="100000"/>
              </a:lnSpc>
              <a:spcBef>
                <a:spcPts val="125"/>
              </a:spcBef>
            </a:pPr>
            <a:r>
              <a:rPr spc="-50" dirty="0" smtClean="0"/>
              <a:t>0</a:t>
            </a:r>
            <a:r>
              <a:rPr lang="es-CO" spc="-50" dirty="0" smtClean="0"/>
              <a:t>2</a:t>
            </a:r>
            <a:endParaRPr spc="-50" dirty="0"/>
          </a:p>
        </p:txBody>
      </p:sp>
      <p:sp>
        <p:nvSpPr>
          <p:cNvPr id="7" name="object 7"/>
          <p:cNvSpPr txBox="1"/>
          <p:nvPr/>
        </p:nvSpPr>
        <p:spPr>
          <a:xfrm>
            <a:off x="440975" y="1064647"/>
            <a:ext cx="622300" cy="711200"/>
          </a:xfrm>
          <a:prstGeom prst="rect">
            <a:avLst/>
          </a:prstGeom>
        </p:spPr>
        <p:txBody>
          <a:bodyPr vert="horz" wrap="square" lIns="0" tIns="12700" rIns="0" bIns="0" rtlCol="0">
            <a:spAutoFit/>
          </a:bodyPr>
          <a:lstStyle/>
          <a:p>
            <a:pPr marL="12700">
              <a:lnSpc>
                <a:spcPct val="100000"/>
              </a:lnSpc>
              <a:spcBef>
                <a:spcPts val="100"/>
              </a:spcBef>
            </a:pPr>
            <a:r>
              <a:rPr sz="4500" b="1" spc="-560" dirty="0" smtClean="0">
                <a:solidFill>
                  <a:srgbClr val="FFFFFF"/>
                </a:solidFill>
                <a:latin typeface="Tahoma"/>
                <a:cs typeface="Tahoma"/>
              </a:rPr>
              <a:t>0</a:t>
            </a:r>
            <a:r>
              <a:rPr lang="es-CO" sz="4500" b="1" spc="-560" dirty="0" smtClean="0">
                <a:solidFill>
                  <a:srgbClr val="FFFFFF"/>
                </a:solidFill>
                <a:latin typeface="Tahoma"/>
                <a:cs typeface="Tahoma"/>
              </a:rPr>
              <a:t>2</a:t>
            </a:r>
            <a:endParaRPr sz="4500" dirty="0">
              <a:latin typeface="Tahoma"/>
              <a:cs typeface="Tahoma"/>
            </a:endParaRPr>
          </a:p>
        </p:txBody>
      </p:sp>
      <p:sp>
        <p:nvSpPr>
          <p:cNvPr id="8" name="object 8"/>
          <p:cNvSpPr/>
          <p:nvPr/>
        </p:nvSpPr>
        <p:spPr>
          <a:xfrm>
            <a:off x="10038965" y="7189516"/>
            <a:ext cx="1104900" cy="1104900"/>
          </a:xfrm>
          <a:custGeom>
            <a:avLst/>
            <a:gdLst/>
            <a:ahLst/>
            <a:cxnLst/>
            <a:rect l="l" t="t" r="r" b="b"/>
            <a:pathLst>
              <a:path w="1104900" h="1104900">
                <a:moveTo>
                  <a:pt x="552260" y="1104521"/>
                </a:moveTo>
                <a:lnTo>
                  <a:pt x="504609" y="1102493"/>
                </a:lnTo>
                <a:lnTo>
                  <a:pt x="458083" y="1096523"/>
                </a:lnTo>
                <a:lnTo>
                  <a:pt x="412849" y="1086774"/>
                </a:lnTo>
                <a:lnTo>
                  <a:pt x="369072" y="1073413"/>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7"/>
                </a:lnTo>
                <a:lnTo>
                  <a:pt x="47915" y="777602"/>
                </a:lnTo>
                <a:lnTo>
                  <a:pt x="31107" y="735448"/>
                </a:lnTo>
                <a:lnTo>
                  <a:pt x="17746" y="691671"/>
                </a:lnTo>
                <a:lnTo>
                  <a:pt x="7997" y="646436"/>
                </a:lnTo>
                <a:lnTo>
                  <a:pt x="2027" y="599911"/>
                </a:lnTo>
                <a:lnTo>
                  <a:pt x="0" y="552260"/>
                </a:lnTo>
                <a:lnTo>
                  <a:pt x="2027" y="504609"/>
                </a:lnTo>
                <a:lnTo>
                  <a:pt x="7997" y="458083"/>
                </a:lnTo>
                <a:lnTo>
                  <a:pt x="17746" y="412849"/>
                </a:lnTo>
                <a:lnTo>
                  <a:pt x="31107" y="369072"/>
                </a:lnTo>
                <a:lnTo>
                  <a:pt x="47915" y="326918"/>
                </a:lnTo>
                <a:lnTo>
                  <a:pt x="68003" y="286552"/>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8" y="68003"/>
                </a:lnTo>
                <a:lnTo>
                  <a:pt x="856379" y="91206"/>
                </a:lnTo>
                <a:lnTo>
                  <a:pt x="892669" y="117358"/>
                </a:lnTo>
                <a:lnTo>
                  <a:pt x="926674" y="146293"/>
                </a:lnTo>
                <a:lnTo>
                  <a:pt x="958227" y="177846"/>
                </a:lnTo>
                <a:lnTo>
                  <a:pt x="987162" y="211851"/>
                </a:lnTo>
                <a:lnTo>
                  <a:pt x="1013315" y="248142"/>
                </a:lnTo>
                <a:lnTo>
                  <a:pt x="1036517" y="286552"/>
                </a:lnTo>
                <a:lnTo>
                  <a:pt x="1056606" y="326918"/>
                </a:lnTo>
                <a:lnTo>
                  <a:pt x="1073413" y="369072"/>
                </a:lnTo>
                <a:lnTo>
                  <a:pt x="1086774" y="412849"/>
                </a:lnTo>
                <a:lnTo>
                  <a:pt x="1096523" y="458083"/>
                </a:lnTo>
                <a:lnTo>
                  <a:pt x="1102494" y="504609"/>
                </a:lnTo>
                <a:lnTo>
                  <a:pt x="1104521" y="552260"/>
                </a:lnTo>
                <a:lnTo>
                  <a:pt x="1102494" y="599911"/>
                </a:lnTo>
                <a:lnTo>
                  <a:pt x="1096523" y="646436"/>
                </a:lnTo>
                <a:lnTo>
                  <a:pt x="1086774" y="691671"/>
                </a:lnTo>
                <a:lnTo>
                  <a:pt x="1073413" y="735448"/>
                </a:lnTo>
                <a:lnTo>
                  <a:pt x="1056606" y="777602"/>
                </a:lnTo>
                <a:lnTo>
                  <a:pt x="1036517" y="817967"/>
                </a:lnTo>
                <a:lnTo>
                  <a:pt x="1013315" y="856378"/>
                </a:lnTo>
                <a:lnTo>
                  <a:pt x="987162" y="892669"/>
                </a:lnTo>
                <a:lnTo>
                  <a:pt x="958227" y="926674"/>
                </a:lnTo>
                <a:lnTo>
                  <a:pt x="926674" y="958227"/>
                </a:lnTo>
                <a:lnTo>
                  <a:pt x="892669" y="987162"/>
                </a:lnTo>
                <a:lnTo>
                  <a:pt x="856379" y="1013314"/>
                </a:lnTo>
                <a:lnTo>
                  <a:pt x="817968" y="1036517"/>
                </a:lnTo>
                <a:lnTo>
                  <a:pt x="777602" y="1056605"/>
                </a:lnTo>
                <a:lnTo>
                  <a:pt x="735448" y="1073413"/>
                </a:lnTo>
                <a:lnTo>
                  <a:pt x="691671" y="1086774"/>
                </a:lnTo>
                <a:lnTo>
                  <a:pt x="646437" y="1096523"/>
                </a:lnTo>
                <a:lnTo>
                  <a:pt x="599911" y="1102493"/>
                </a:lnTo>
                <a:lnTo>
                  <a:pt x="552260" y="1104521"/>
                </a:lnTo>
                <a:close/>
              </a:path>
            </a:pathLst>
          </a:custGeom>
          <a:solidFill>
            <a:srgbClr val="8166A3"/>
          </a:solidFill>
        </p:spPr>
        <p:txBody>
          <a:bodyPr wrap="square" lIns="0" tIns="0" rIns="0" bIns="0" rtlCol="0"/>
          <a:lstStyle/>
          <a:p>
            <a:endParaRPr/>
          </a:p>
        </p:txBody>
      </p:sp>
      <p:sp>
        <p:nvSpPr>
          <p:cNvPr id="9" name="object 9"/>
          <p:cNvSpPr/>
          <p:nvPr/>
        </p:nvSpPr>
        <p:spPr>
          <a:xfrm>
            <a:off x="10038965" y="5271331"/>
            <a:ext cx="1104900" cy="1104900"/>
          </a:xfrm>
          <a:custGeom>
            <a:avLst/>
            <a:gdLst/>
            <a:ahLst/>
            <a:cxnLst/>
            <a:rect l="l" t="t" r="r" b="b"/>
            <a:pathLst>
              <a:path w="1104900" h="1104900">
                <a:moveTo>
                  <a:pt x="552260" y="1104520"/>
                </a:moveTo>
                <a:lnTo>
                  <a:pt x="504609" y="1102493"/>
                </a:lnTo>
                <a:lnTo>
                  <a:pt x="458083" y="1096522"/>
                </a:lnTo>
                <a:lnTo>
                  <a:pt x="412849" y="1086773"/>
                </a:lnTo>
                <a:lnTo>
                  <a:pt x="369072" y="1073412"/>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7"/>
                </a:lnTo>
                <a:lnTo>
                  <a:pt x="47915" y="777602"/>
                </a:lnTo>
                <a:lnTo>
                  <a:pt x="31107" y="735448"/>
                </a:lnTo>
                <a:lnTo>
                  <a:pt x="17746" y="691671"/>
                </a:lnTo>
                <a:lnTo>
                  <a:pt x="7997" y="646437"/>
                </a:lnTo>
                <a:lnTo>
                  <a:pt x="2027" y="599911"/>
                </a:lnTo>
                <a:lnTo>
                  <a:pt x="0" y="552260"/>
                </a:lnTo>
                <a:lnTo>
                  <a:pt x="2027" y="504609"/>
                </a:lnTo>
                <a:lnTo>
                  <a:pt x="7997" y="458083"/>
                </a:lnTo>
                <a:lnTo>
                  <a:pt x="17746" y="412849"/>
                </a:lnTo>
                <a:lnTo>
                  <a:pt x="31107" y="369072"/>
                </a:lnTo>
                <a:lnTo>
                  <a:pt x="47915" y="326918"/>
                </a:lnTo>
                <a:lnTo>
                  <a:pt x="68003" y="286553"/>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8" y="68003"/>
                </a:lnTo>
                <a:lnTo>
                  <a:pt x="856379" y="91206"/>
                </a:lnTo>
                <a:lnTo>
                  <a:pt x="892669" y="117358"/>
                </a:lnTo>
                <a:lnTo>
                  <a:pt x="926674" y="146293"/>
                </a:lnTo>
                <a:lnTo>
                  <a:pt x="958227" y="177846"/>
                </a:lnTo>
                <a:lnTo>
                  <a:pt x="987162" y="211851"/>
                </a:lnTo>
                <a:lnTo>
                  <a:pt x="1013315" y="248142"/>
                </a:lnTo>
                <a:lnTo>
                  <a:pt x="1036517" y="286553"/>
                </a:lnTo>
                <a:lnTo>
                  <a:pt x="1056606" y="326918"/>
                </a:lnTo>
                <a:lnTo>
                  <a:pt x="1073413" y="369072"/>
                </a:lnTo>
                <a:lnTo>
                  <a:pt x="1086774" y="412849"/>
                </a:lnTo>
                <a:lnTo>
                  <a:pt x="1096523" y="458083"/>
                </a:lnTo>
                <a:lnTo>
                  <a:pt x="1102494" y="504609"/>
                </a:lnTo>
                <a:lnTo>
                  <a:pt x="1104521" y="552260"/>
                </a:lnTo>
                <a:lnTo>
                  <a:pt x="1102494" y="599911"/>
                </a:lnTo>
                <a:lnTo>
                  <a:pt x="1096523" y="646437"/>
                </a:lnTo>
                <a:lnTo>
                  <a:pt x="1086774" y="691671"/>
                </a:lnTo>
                <a:lnTo>
                  <a:pt x="1073413" y="735448"/>
                </a:lnTo>
                <a:lnTo>
                  <a:pt x="1056606" y="777602"/>
                </a:lnTo>
                <a:lnTo>
                  <a:pt x="1036517" y="817967"/>
                </a:lnTo>
                <a:lnTo>
                  <a:pt x="1013315" y="856378"/>
                </a:lnTo>
                <a:lnTo>
                  <a:pt x="987162" y="892669"/>
                </a:lnTo>
                <a:lnTo>
                  <a:pt x="958227" y="926674"/>
                </a:lnTo>
                <a:lnTo>
                  <a:pt x="926674" y="958227"/>
                </a:lnTo>
                <a:lnTo>
                  <a:pt x="892669" y="987162"/>
                </a:lnTo>
                <a:lnTo>
                  <a:pt x="856379" y="1013314"/>
                </a:lnTo>
                <a:lnTo>
                  <a:pt x="817968" y="1036517"/>
                </a:lnTo>
                <a:lnTo>
                  <a:pt x="777602" y="1056605"/>
                </a:lnTo>
                <a:lnTo>
                  <a:pt x="735448" y="1073412"/>
                </a:lnTo>
                <a:lnTo>
                  <a:pt x="691671" y="1086773"/>
                </a:lnTo>
                <a:lnTo>
                  <a:pt x="646437" y="1096522"/>
                </a:lnTo>
                <a:lnTo>
                  <a:pt x="599911" y="1102493"/>
                </a:lnTo>
                <a:lnTo>
                  <a:pt x="552260" y="1104520"/>
                </a:lnTo>
                <a:close/>
              </a:path>
            </a:pathLst>
          </a:custGeom>
          <a:solidFill>
            <a:srgbClr val="6EA82F"/>
          </a:solidFill>
        </p:spPr>
        <p:txBody>
          <a:bodyPr wrap="square" lIns="0" tIns="0" rIns="0" bIns="0" rtlCol="0"/>
          <a:lstStyle/>
          <a:p>
            <a:endParaRPr/>
          </a:p>
        </p:txBody>
      </p:sp>
      <p:sp>
        <p:nvSpPr>
          <p:cNvPr id="10" name="object 10"/>
          <p:cNvSpPr/>
          <p:nvPr/>
        </p:nvSpPr>
        <p:spPr>
          <a:xfrm>
            <a:off x="10038965" y="3361192"/>
            <a:ext cx="1104900" cy="1104900"/>
          </a:xfrm>
          <a:custGeom>
            <a:avLst/>
            <a:gdLst/>
            <a:ahLst/>
            <a:cxnLst/>
            <a:rect l="l" t="t" r="r" b="b"/>
            <a:pathLst>
              <a:path w="1104900" h="1104900">
                <a:moveTo>
                  <a:pt x="552260" y="1104521"/>
                </a:moveTo>
                <a:lnTo>
                  <a:pt x="504609" y="1102494"/>
                </a:lnTo>
                <a:lnTo>
                  <a:pt x="458083" y="1096523"/>
                </a:lnTo>
                <a:lnTo>
                  <a:pt x="412849" y="1086774"/>
                </a:lnTo>
                <a:lnTo>
                  <a:pt x="369072" y="1073413"/>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8"/>
                </a:lnTo>
                <a:lnTo>
                  <a:pt x="47915" y="777602"/>
                </a:lnTo>
                <a:lnTo>
                  <a:pt x="31107" y="735448"/>
                </a:lnTo>
                <a:lnTo>
                  <a:pt x="17746" y="691671"/>
                </a:lnTo>
                <a:lnTo>
                  <a:pt x="7997" y="646437"/>
                </a:lnTo>
                <a:lnTo>
                  <a:pt x="2027" y="599911"/>
                </a:lnTo>
                <a:lnTo>
                  <a:pt x="0" y="552260"/>
                </a:lnTo>
                <a:lnTo>
                  <a:pt x="2027" y="504609"/>
                </a:lnTo>
                <a:lnTo>
                  <a:pt x="7997" y="458083"/>
                </a:lnTo>
                <a:lnTo>
                  <a:pt x="17746" y="412849"/>
                </a:lnTo>
                <a:lnTo>
                  <a:pt x="31107" y="369072"/>
                </a:lnTo>
                <a:lnTo>
                  <a:pt x="47915" y="326918"/>
                </a:lnTo>
                <a:lnTo>
                  <a:pt x="68003" y="286553"/>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8" y="68003"/>
                </a:lnTo>
                <a:lnTo>
                  <a:pt x="856379" y="91206"/>
                </a:lnTo>
                <a:lnTo>
                  <a:pt x="892669" y="117358"/>
                </a:lnTo>
                <a:lnTo>
                  <a:pt x="926674" y="146293"/>
                </a:lnTo>
                <a:lnTo>
                  <a:pt x="958227" y="177846"/>
                </a:lnTo>
                <a:lnTo>
                  <a:pt x="987162" y="211851"/>
                </a:lnTo>
                <a:lnTo>
                  <a:pt x="1013315" y="248142"/>
                </a:lnTo>
                <a:lnTo>
                  <a:pt x="1036517" y="286553"/>
                </a:lnTo>
                <a:lnTo>
                  <a:pt x="1056606" y="326918"/>
                </a:lnTo>
                <a:lnTo>
                  <a:pt x="1073413" y="369072"/>
                </a:lnTo>
                <a:lnTo>
                  <a:pt x="1086774" y="412849"/>
                </a:lnTo>
                <a:lnTo>
                  <a:pt x="1096523" y="458083"/>
                </a:lnTo>
                <a:lnTo>
                  <a:pt x="1102494" y="504609"/>
                </a:lnTo>
                <a:lnTo>
                  <a:pt x="1104521" y="552260"/>
                </a:lnTo>
                <a:lnTo>
                  <a:pt x="1102494" y="599911"/>
                </a:lnTo>
                <a:lnTo>
                  <a:pt x="1096523" y="646437"/>
                </a:lnTo>
                <a:lnTo>
                  <a:pt x="1086774" y="691671"/>
                </a:lnTo>
                <a:lnTo>
                  <a:pt x="1073413" y="735448"/>
                </a:lnTo>
                <a:lnTo>
                  <a:pt x="1056606" y="777602"/>
                </a:lnTo>
                <a:lnTo>
                  <a:pt x="1036517" y="817968"/>
                </a:lnTo>
                <a:lnTo>
                  <a:pt x="1013315" y="856378"/>
                </a:lnTo>
                <a:lnTo>
                  <a:pt x="987162" y="892669"/>
                </a:lnTo>
                <a:lnTo>
                  <a:pt x="958227" y="926674"/>
                </a:lnTo>
                <a:lnTo>
                  <a:pt x="926674" y="958227"/>
                </a:lnTo>
                <a:lnTo>
                  <a:pt x="892669" y="987162"/>
                </a:lnTo>
                <a:lnTo>
                  <a:pt x="856379" y="1013314"/>
                </a:lnTo>
                <a:lnTo>
                  <a:pt x="817968" y="1036517"/>
                </a:lnTo>
                <a:lnTo>
                  <a:pt x="777602" y="1056605"/>
                </a:lnTo>
                <a:lnTo>
                  <a:pt x="735448" y="1073413"/>
                </a:lnTo>
                <a:lnTo>
                  <a:pt x="691671" y="1086774"/>
                </a:lnTo>
                <a:lnTo>
                  <a:pt x="646437" y="1096523"/>
                </a:lnTo>
                <a:lnTo>
                  <a:pt x="599911" y="1102494"/>
                </a:lnTo>
                <a:lnTo>
                  <a:pt x="552260" y="1104521"/>
                </a:lnTo>
                <a:close/>
              </a:path>
            </a:pathLst>
          </a:custGeom>
          <a:solidFill>
            <a:srgbClr val="C36428"/>
          </a:solidFill>
        </p:spPr>
        <p:txBody>
          <a:bodyPr wrap="square" lIns="0" tIns="0" rIns="0" bIns="0" rtlCol="0"/>
          <a:lstStyle/>
          <a:p>
            <a:endParaRPr/>
          </a:p>
        </p:txBody>
      </p:sp>
      <p:sp>
        <p:nvSpPr>
          <p:cNvPr id="11" name="object 11"/>
          <p:cNvSpPr txBox="1"/>
          <p:nvPr/>
        </p:nvSpPr>
        <p:spPr>
          <a:xfrm>
            <a:off x="10179805" y="7354768"/>
            <a:ext cx="822960" cy="711200"/>
          </a:xfrm>
          <a:prstGeom prst="rect">
            <a:avLst/>
          </a:prstGeom>
        </p:spPr>
        <p:txBody>
          <a:bodyPr vert="horz" wrap="square" lIns="0" tIns="12700" rIns="0" bIns="0" rtlCol="0">
            <a:spAutoFit/>
          </a:bodyPr>
          <a:lstStyle/>
          <a:p>
            <a:pPr marL="12700">
              <a:lnSpc>
                <a:spcPct val="100000"/>
              </a:lnSpc>
              <a:spcBef>
                <a:spcPts val="100"/>
              </a:spcBef>
            </a:pPr>
            <a:r>
              <a:rPr sz="4500" b="1" spc="-885" dirty="0">
                <a:solidFill>
                  <a:srgbClr val="FFFFFF"/>
                </a:solidFill>
                <a:latin typeface="Tahoma"/>
                <a:cs typeface="Tahoma"/>
              </a:rPr>
              <a:t>4</a:t>
            </a:r>
            <a:r>
              <a:rPr sz="4500" b="1" spc="-1035" dirty="0">
                <a:solidFill>
                  <a:srgbClr val="FFFFFF"/>
                </a:solidFill>
                <a:latin typeface="Tahoma"/>
                <a:cs typeface="Tahoma"/>
              </a:rPr>
              <a:t>1</a:t>
            </a:r>
            <a:r>
              <a:rPr sz="4500" b="1" spc="-535" dirty="0">
                <a:solidFill>
                  <a:srgbClr val="FFFFFF"/>
                </a:solidFill>
                <a:latin typeface="Tahoma"/>
                <a:cs typeface="Tahoma"/>
              </a:rPr>
              <a:t>1</a:t>
            </a:r>
            <a:endParaRPr sz="4500">
              <a:latin typeface="Tahoma"/>
              <a:cs typeface="Tahoma"/>
            </a:endParaRPr>
          </a:p>
        </p:txBody>
      </p:sp>
      <p:sp>
        <p:nvSpPr>
          <p:cNvPr id="12" name="object 12"/>
          <p:cNvSpPr txBox="1"/>
          <p:nvPr/>
        </p:nvSpPr>
        <p:spPr>
          <a:xfrm>
            <a:off x="10242164" y="5448941"/>
            <a:ext cx="698500" cy="711200"/>
          </a:xfrm>
          <a:prstGeom prst="rect">
            <a:avLst/>
          </a:prstGeom>
        </p:spPr>
        <p:txBody>
          <a:bodyPr vert="horz" wrap="square" lIns="0" tIns="12700" rIns="0" bIns="0" rtlCol="0">
            <a:spAutoFit/>
          </a:bodyPr>
          <a:lstStyle/>
          <a:p>
            <a:pPr marL="12700">
              <a:lnSpc>
                <a:spcPct val="100000"/>
              </a:lnSpc>
              <a:spcBef>
                <a:spcPts val="100"/>
              </a:spcBef>
            </a:pPr>
            <a:r>
              <a:rPr sz="4500" b="1" spc="-195" dirty="0">
                <a:solidFill>
                  <a:srgbClr val="FFFFFF"/>
                </a:solidFill>
                <a:latin typeface="Tahoma"/>
                <a:cs typeface="Tahoma"/>
              </a:rPr>
              <a:t>76</a:t>
            </a:r>
            <a:endParaRPr sz="4500">
              <a:latin typeface="Tahoma"/>
              <a:cs typeface="Tahoma"/>
            </a:endParaRPr>
          </a:p>
        </p:txBody>
      </p:sp>
      <p:sp>
        <p:nvSpPr>
          <p:cNvPr id="13" name="object 13"/>
          <p:cNvSpPr txBox="1"/>
          <p:nvPr/>
        </p:nvSpPr>
        <p:spPr>
          <a:xfrm>
            <a:off x="10230407" y="3538802"/>
            <a:ext cx="721995" cy="711200"/>
          </a:xfrm>
          <a:prstGeom prst="rect">
            <a:avLst/>
          </a:prstGeom>
        </p:spPr>
        <p:txBody>
          <a:bodyPr vert="horz" wrap="square" lIns="0" tIns="12700" rIns="0" bIns="0" rtlCol="0">
            <a:spAutoFit/>
          </a:bodyPr>
          <a:lstStyle/>
          <a:p>
            <a:pPr marL="12700">
              <a:lnSpc>
                <a:spcPct val="100000"/>
              </a:lnSpc>
              <a:spcBef>
                <a:spcPts val="100"/>
              </a:spcBef>
            </a:pPr>
            <a:r>
              <a:rPr sz="4500" b="1" spc="-95" dirty="0">
                <a:solidFill>
                  <a:srgbClr val="FFFFFF"/>
                </a:solidFill>
                <a:latin typeface="Tahoma"/>
                <a:cs typeface="Tahoma"/>
              </a:rPr>
              <a:t>42</a:t>
            </a:r>
            <a:endParaRPr sz="4500">
              <a:latin typeface="Tahoma"/>
              <a:cs typeface="Tahoma"/>
            </a:endParaRPr>
          </a:p>
        </p:txBody>
      </p:sp>
      <p:sp>
        <p:nvSpPr>
          <p:cNvPr id="14" name="object 14"/>
          <p:cNvSpPr txBox="1"/>
          <p:nvPr/>
        </p:nvSpPr>
        <p:spPr>
          <a:xfrm>
            <a:off x="11568937" y="3538530"/>
            <a:ext cx="2393950" cy="490855"/>
          </a:xfrm>
          <a:prstGeom prst="rect">
            <a:avLst/>
          </a:prstGeom>
        </p:spPr>
        <p:txBody>
          <a:bodyPr vert="horz" wrap="square" lIns="0" tIns="12700" rIns="0" bIns="0" rtlCol="0">
            <a:spAutoFit/>
          </a:bodyPr>
          <a:lstStyle/>
          <a:p>
            <a:pPr marL="12700">
              <a:lnSpc>
                <a:spcPct val="100000"/>
              </a:lnSpc>
              <a:spcBef>
                <a:spcPts val="100"/>
              </a:spcBef>
            </a:pPr>
            <a:r>
              <a:rPr sz="3050" b="1" spc="-140" dirty="0">
                <a:latin typeface="Tahoma"/>
                <a:cs typeface="Tahoma"/>
              </a:rPr>
              <a:t>PROGRAMAS</a:t>
            </a:r>
            <a:endParaRPr sz="3050">
              <a:latin typeface="Tahoma"/>
              <a:cs typeface="Tahoma"/>
            </a:endParaRPr>
          </a:p>
        </p:txBody>
      </p:sp>
      <p:sp>
        <p:nvSpPr>
          <p:cNvPr id="15" name="object 15"/>
          <p:cNvSpPr txBox="1"/>
          <p:nvPr/>
        </p:nvSpPr>
        <p:spPr>
          <a:xfrm>
            <a:off x="11568937" y="5448669"/>
            <a:ext cx="4031615" cy="490855"/>
          </a:xfrm>
          <a:prstGeom prst="rect">
            <a:avLst/>
          </a:prstGeom>
        </p:spPr>
        <p:txBody>
          <a:bodyPr vert="horz" wrap="square" lIns="0" tIns="12700" rIns="0" bIns="0" rtlCol="0">
            <a:spAutoFit/>
          </a:bodyPr>
          <a:lstStyle/>
          <a:p>
            <a:pPr marL="12700">
              <a:lnSpc>
                <a:spcPct val="100000"/>
              </a:lnSpc>
              <a:spcBef>
                <a:spcPts val="100"/>
              </a:spcBef>
            </a:pPr>
            <a:r>
              <a:rPr sz="3050" b="1" spc="-114" dirty="0">
                <a:latin typeface="Tahoma"/>
                <a:cs typeface="Tahoma"/>
              </a:rPr>
              <a:t>METAS</a:t>
            </a:r>
            <a:r>
              <a:rPr sz="3050" b="1" spc="-525" dirty="0">
                <a:latin typeface="Tahoma"/>
                <a:cs typeface="Tahoma"/>
              </a:rPr>
              <a:t> </a:t>
            </a:r>
            <a:r>
              <a:rPr sz="3050" b="1" spc="-165" dirty="0">
                <a:latin typeface="Tahoma"/>
                <a:cs typeface="Tahoma"/>
              </a:rPr>
              <a:t>DE</a:t>
            </a:r>
            <a:r>
              <a:rPr sz="3050" b="1" spc="-525" dirty="0">
                <a:latin typeface="Tahoma"/>
                <a:cs typeface="Tahoma"/>
              </a:rPr>
              <a:t> </a:t>
            </a:r>
            <a:r>
              <a:rPr sz="3050" b="1" spc="-180" dirty="0">
                <a:latin typeface="Tahoma"/>
                <a:cs typeface="Tahoma"/>
              </a:rPr>
              <a:t>RESULTADO</a:t>
            </a:r>
            <a:endParaRPr sz="3050">
              <a:latin typeface="Tahoma"/>
              <a:cs typeface="Tahoma"/>
            </a:endParaRPr>
          </a:p>
        </p:txBody>
      </p:sp>
      <p:sp>
        <p:nvSpPr>
          <p:cNvPr id="16" name="object 16"/>
          <p:cNvSpPr txBox="1"/>
          <p:nvPr/>
        </p:nvSpPr>
        <p:spPr>
          <a:xfrm>
            <a:off x="11568937" y="7466241"/>
            <a:ext cx="3937635" cy="490855"/>
          </a:xfrm>
          <a:prstGeom prst="rect">
            <a:avLst/>
          </a:prstGeom>
        </p:spPr>
        <p:txBody>
          <a:bodyPr vert="horz" wrap="square" lIns="0" tIns="12700" rIns="0" bIns="0" rtlCol="0">
            <a:spAutoFit/>
          </a:bodyPr>
          <a:lstStyle/>
          <a:p>
            <a:pPr marL="12700">
              <a:lnSpc>
                <a:spcPct val="100000"/>
              </a:lnSpc>
              <a:spcBef>
                <a:spcPts val="100"/>
              </a:spcBef>
            </a:pPr>
            <a:r>
              <a:rPr sz="3050" b="1" spc="-114" dirty="0">
                <a:latin typeface="Tahoma"/>
                <a:cs typeface="Tahoma"/>
              </a:rPr>
              <a:t>METAS</a:t>
            </a:r>
            <a:r>
              <a:rPr sz="3050" b="1" spc="-525" dirty="0">
                <a:latin typeface="Tahoma"/>
                <a:cs typeface="Tahoma"/>
              </a:rPr>
              <a:t> </a:t>
            </a:r>
            <a:r>
              <a:rPr sz="3050" b="1" spc="-165" dirty="0">
                <a:latin typeface="Tahoma"/>
                <a:cs typeface="Tahoma"/>
              </a:rPr>
              <a:t>DE</a:t>
            </a:r>
            <a:r>
              <a:rPr sz="3050" b="1" spc="-525" dirty="0">
                <a:latin typeface="Tahoma"/>
                <a:cs typeface="Tahoma"/>
              </a:rPr>
              <a:t> </a:t>
            </a:r>
            <a:r>
              <a:rPr sz="3050" b="1" spc="-135" dirty="0">
                <a:latin typeface="Tahoma"/>
                <a:cs typeface="Tahoma"/>
              </a:rPr>
              <a:t>PRODUCTO</a:t>
            </a:r>
            <a:endParaRPr sz="3050">
              <a:latin typeface="Tahoma"/>
              <a:cs typeface="Tahoma"/>
            </a:endParaRPr>
          </a:p>
        </p:txBody>
      </p:sp>
      <p:sp>
        <p:nvSpPr>
          <p:cNvPr id="17" name="object 17"/>
          <p:cNvSpPr txBox="1"/>
          <p:nvPr/>
        </p:nvSpPr>
        <p:spPr>
          <a:xfrm>
            <a:off x="1499931" y="680815"/>
            <a:ext cx="14324894" cy="1906676"/>
          </a:xfrm>
          <a:prstGeom prst="rect">
            <a:avLst/>
          </a:prstGeom>
        </p:spPr>
        <p:txBody>
          <a:bodyPr vert="horz" wrap="square" lIns="0" tIns="12700" rIns="0" bIns="0" rtlCol="0">
            <a:spAutoFit/>
          </a:bodyPr>
          <a:lstStyle/>
          <a:p>
            <a:pPr marL="12700" marR="5080" indent="-3903979" algn="l">
              <a:lnSpc>
                <a:spcPct val="116100"/>
              </a:lnSpc>
              <a:spcBef>
                <a:spcPts val="100"/>
              </a:spcBef>
            </a:pPr>
            <a:r>
              <a:rPr sz="4000" b="1" spc="-320" dirty="0">
                <a:solidFill>
                  <a:srgbClr val="6A6B3C"/>
                </a:solidFill>
                <a:latin typeface="Tahoma"/>
                <a:cs typeface="Tahoma"/>
              </a:rPr>
              <a:t>ESTRUCTURA DEL PLAN DE DESARROLLO DEPARTAMENTAL</a:t>
            </a:r>
            <a:endParaRPr lang="en-US" sz="4000" b="1" spc="-320" dirty="0">
              <a:solidFill>
                <a:srgbClr val="6A6B3C"/>
              </a:solidFill>
              <a:latin typeface="Tahoma"/>
              <a:cs typeface="Tahoma"/>
            </a:endParaRPr>
          </a:p>
          <a:p>
            <a:pPr marL="12700">
              <a:lnSpc>
                <a:spcPct val="100000"/>
              </a:lnSpc>
              <a:spcBef>
                <a:spcPts val="100"/>
              </a:spcBef>
            </a:pPr>
            <a:endParaRPr lang="es-CO" sz="4000" b="1" spc="-240" dirty="0">
              <a:solidFill>
                <a:srgbClr val="232520"/>
              </a:solidFill>
              <a:latin typeface="Tahoma"/>
              <a:cs typeface="Tahoma"/>
            </a:endParaRPr>
          </a:p>
          <a:p>
            <a:pPr marL="12700">
              <a:lnSpc>
                <a:spcPct val="100000"/>
              </a:lnSpc>
              <a:spcBef>
                <a:spcPts val="100"/>
              </a:spcBef>
            </a:pPr>
            <a:r>
              <a:rPr sz="3500" b="1" spc="-240" dirty="0">
                <a:solidFill>
                  <a:srgbClr val="232520"/>
                </a:solidFill>
                <a:latin typeface="Tahoma"/>
                <a:cs typeface="Tahoma"/>
              </a:rPr>
              <a:t>EJES</a:t>
            </a:r>
            <a:r>
              <a:rPr sz="3500" b="1" spc="-605" dirty="0">
                <a:solidFill>
                  <a:srgbClr val="232520"/>
                </a:solidFill>
                <a:latin typeface="Tahoma"/>
                <a:cs typeface="Tahoma"/>
              </a:rPr>
              <a:t> </a:t>
            </a:r>
            <a:r>
              <a:rPr sz="3500" b="1" spc="-120" dirty="0">
                <a:solidFill>
                  <a:srgbClr val="232520"/>
                </a:solidFill>
                <a:latin typeface="Tahoma"/>
                <a:cs typeface="Tahoma"/>
              </a:rPr>
              <a:t>ESTRATEGICOS</a:t>
            </a:r>
            <a:endParaRPr sz="350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8226" cy="10287635"/>
            <a:chOff x="0" y="0"/>
            <a:chExt cx="18288226" cy="10287635"/>
          </a:xfrm>
        </p:grpSpPr>
        <p:sp>
          <p:nvSpPr>
            <p:cNvPr id="3" name="object 3"/>
            <p:cNvSpPr/>
            <p:nvPr/>
          </p:nvSpPr>
          <p:spPr>
            <a:xfrm>
              <a:off x="15009221" y="0"/>
              <a:ext cx="3279005" cy="9681210"/>
            </a:xfrm>
            <a:custGeom>
              <a:avLst/>
              <a:gdLst/>
              <a:ahLst/>
              <a:cxnLst/>
              <a:rect l="l" t="t" r="r" b="b"/>
              <a:pathLst>
                <a:path w="2786380" h="9681210">
                  <a:moveTo>
                    <a:pt x="0" y="9680777"/>
                  </a:moveTo>
                  <a:lnTo>
                    <a:pt x="2786153" y="9680777"/>
                  </a:lnTo>
                  <a:lnTo>
                    <a:pt x="2786153" y="0"/>
                  </a:lnTo>
                  <a:lnTo>
                    <a:pt x="0" y="0"/>
                  </a:lnTo>
                  <a:lnTo>
                    <a:pt x="0" y="9680777"/>
                  </a:lnTo>
                  <a:close/>
                </a:path>
              </a:pathLst>
            </a:custGeom>
            <a:solidFill>
              <a:srgbClr val="FFC61A"/>
            </a:solidFill>
          </p:spPr>
          <p:txBody>
            <a:bodyPr wrap="square" lIns="0" tIns="0" rIns="0" bIns="0" rtlCol="0"/>
            <a:lstStyle/>
            <a:p>
              <a:endParaRPr/>
            </a:p>
          </p:txBody>
        </p:sp>
        <p:sp>
          <p:nvSpPr>
            <p:cNvPr id="4" name="object 4"/>
            <p:cNvSpPr/>
            <p:nvPr/>
          </p:nvSpPr>
          <p:spPr>
            <a:xfrm>
              <a:off x="0" y="0"/>
              <a:ext cx="18288000" cy="10287635"/>
            </a:xfrm>
            <a:custGeom>
              <a:avLst/>
              <a:gdLst/>
              <a:ahLst/>
              <a:cxnLst/>
              <a:rect l="l" t="t" r="r" b="b"/>
              <a:pathLst>
                <a:path w="18288000" h="10287635">
                  <a:moveTo>
                    <a:pt x="18287988" y="9680778"/>
                  </a:moveTo>
                  <a:lnTo>
                    <a:pt x="0" y="9680778"/>
                  </a:lnTo>
                  <a:lnTo>
                    <a:pt x="0" y="10287013"/>
                  </a:lnTo>
                  <a:lnTo>
                    <a:pt x="18287988" y="10287013"/>
                  </a:lnTo>
                  <a:lnTo>
                    <a:pt x="18287988" y="9680778"/>
                  </a:lnTo>
                  <a:close/>
                </a:path>
                <a:path w="18288000" h="10287635">
                  <a:moveTo>
                    <a:pt x="18288000" y="0"/>
                  </a:moveTo>
                  <a:lnTo>
                    <a:pt x="15572004" y="0"/>
                  </a:lnTo>
                  <a:lnTo>
                    <a:pt x="15582316" y="33159"/>
                  </a:lnTo>
                  <a:lnTo>
                    <a:pt x="15597150" y="76504"/>
                  </a:lnTo>
                  <a:lnTo>
                    <a:pt x="15613164" y="119291"/>
                  </a:lnTo>
                  <a:lnTo>
                    <a:pt x="15630322" y="161493"/>
                  </a:lnTo>
                  <a:lnTo>
                    <a:pt x="15648610" y="203111"/>
                  </a:lnTo>
                  <a:lnTo>
                    <a:pt x="15668016" y="244106"/>
                  </a:lnTo>
                  <a:lnTo>
                    <a:pt x="15688513" y="284467"/>
                  </a:lnTo>
                  <a:lnTo>
                    <a:pt x="15710078" y="324180"/>
                  </a:lnTo>
                  <a:lnTo>
                    <a:pt x="15732709" y="363220"/>
                  </a:lnTo>
                  <a:lnTo>
                    <a:pt x="15756370" y="401574"/>
                  </a:lnTo>
                  <a:lnTo>
                    <a:pt x="15781058" y="439204"/>
                  </a:lnTo>
                  <a:lnTo>
                    <a:pt x="15806738" y="476110"/>
                  </a:lnTo>
                  <a:lnTo>
                    <a:pt x="15833395" y="512267"/>
                  </a:lnTo>
                  <a:lnTo>
                    <a:pt x="15861005" y="547662"/>
                  </a:lnTo>
                  <a:lnTo>
                    <a:pt x="15889567" y="582269"/>
                  </a:lnTo>
                  <a:lnTo>
                    <a:pt x="15919044" y="616064"/>
                  </a:lnTo>
                  <a:lnTo>
                    <a:pt x="15949422" y="649033"/>
                  </a:lnTo>
                  <a:lnTo>
                    <a:pt x="15980690" y="681164"/>
                  </a:lnTo>
                  <a:lnTo>
                    <a:pt x="16012821" y="712431"/>
                  </a:lnTo>
                  <a:lnTo>
                    <a:pt x="16045790" y="742810"/>
                  </a:lnTo>
                  <a:lnTo>
                    <a:pt x="16079585" y="772287"/>
                  </a:lnTo>
                  <a:lnTo>
                    <a:pt x="16114192" y="800849"/>
                  </a:lnTo>
                  <a:lnTo>
                    <a:pt x="16149574" y="828459"/>
                  </a:lnTo>
                  <a:lnTo>
                    <a:pt x="16185744" y="855116"/>
                  </a:lnTo>
                  <a:lnTo>
                    <a:pt x="16222650" y="880795"/>
                  </a:lnTo>
                  <a:lnTo>
                    <a:pt x="16260280" y="905484"/>
                  </a:lnTo>
                  <a:lnTo>
                    <a:pt x="16298634" y="929144"/>
                  </a:lnTo>
                  <a:lnTo>
                    <a:pt x="16337674" y="951776"/>
                  </a:lnTo>
                  <a:lnTo>
                    <a:pt x="16377387" y="973340"/>
                  </a:lnTo>
                  <a:lnTo>
                    <a:pt x="16417747" y="993838"/>
                  </a:lnTo>
                  <a:lnTo>
                    <a:pt x="16458743" y="1013244"/>
                  </a:lnTo>
                  <a:lnTo>
                    <a:pt x="16500361" y="1031532"/>
                  </a:lnTo>
                  <a:lnTo>
                    <a:pt x="16542563" y="1048689"/>
                  </a:lnTo>
                  <a:lnTo>
                    <a:pt x="16585349" y="1064704"/>
                  </a:lnTo>
                  <a:lnTo>
                    <a:pt x="16628682" y="1079538"/>
                  </a:lnTo>
                  <a:lnTo>
                    <a:pt x="16672573" y="1093177"/>
                  </a:lnTo>
                  <a:lnTo>
                    <a:pt x="16716959" y="1105623"/>
                  </a:lnTo>
                  <a:lnTo>
                    <a:pt x="16761867" y="1116838"/>
                  </a:lnTo>
                  <a:lnTo>
                    <a:pt x="16807244" y="1126794"/>
                  </a:lnTo>
                  <a:lnTo>
                    <a:pt x="16853078" y="1135494"/>
                  </a:lnTo>
                  <a:lnTo>
                    <a:pt x="16899357" y="1142911"/>
                  </a:lnTo>
                  <a:lnTo>
                    <a:pt x="16946068" y="1149007"/>
                  </a:lnTo>
                  <a:lnTo>
                    <a:pt x="16993172" y="1153795"/>
                  </a:lnTo>
                  <a:lnTo>
                    <a:pt x="17040670" y="1157236"/>
                  </a:lnTo>
                  <a:lnTo>
                    <a:pt x="17088523" y="1159319"/>
                  </a:lnTo>
                  <a:lnTo>
                    <a:pt x="17136733" y="1160005"/>
                  </a:lnTo>
                  <a:lnTo>
                    <a:pt x="17184929" y="1159319"/>
                  </a:lnTo>
                  <a:lnTo>
                    <a:pt x="17232783" y="1157236"/>
                  </a:lnTo>
                  <a:lnTo>
                    <a:pt x="17280281" y="1153795"/>
                  </a:lnTo>
                  <a:lnTo>
                    <a:pt x="17327385" y="1149007"/>
                  </a:lnTo>
                  <a:lnTo>
                    <a:pt x="17374096" y="1142911"/>
                  </a:lnTo>
                  <a:lnTo>
                    <a:pt x="17420374" y="1135494"/>
                  </a:lnTo>
                  <a:lnTo>
                    <a:pt x="17466209" y="1126794"/>
                  </a:lnTo>
                  <a:lnTo>
                    <a:pt x="17511586" y="1116838"/>
                  </a:lnTo>
                  <a:lnTo>
                    <a:pt x="17556493" y="1105623"/>
                  </a:lnTo>
                  <a:lnTo>
                    <a:pt x="17600892" y="1093177"/>
                  </a:lnTo>
                  <a:lnTo>
                    <a:pt x="17644771" y="1079538"/>
                  </a:lnTo>
                  <a:lnTo>
                    <a:pt x="17688103" y="1064704"/>
                  </a:lnTo>
                  <a:lnTo>
                    <a:pt x="17730889" y="1048689"/>
                  </a:lnTo>
                  <a:lnTo>
                    <a:pt x="17773104" y="1031532"/>
                  </a:lnTo>
                  <a:lnTo>
                    <a:pt x="17814709" y="1013244"/>
                  </a:lnTo>
                  <a:lnTo>
                    <a:pt x="17855705" y="993838"/>
                  </a:lnTo>
                  <a:lnTo>
                    <a:pt x="17896078" y="973340"/>
                  </a:lnTo>
                  <a:lnTo>
                    <a:pt x="17935779" y="951776"/>
                  </a:lnTo>
                  <a:lnTo>
                    <a:pt x="17974818" y="929144"/>
                  </a:lnTo>
                  <a:lnTo>
                    <a:pt x="18013172" y="905484"/>
                  </a:lnTo>
                  <a:lnTo>
                    <a:pt x="18050802" y="880795"/>
                  </a:lnTo>
                  <a:lnTo>
                    <a:pt x="18087721" y="855116"/>
                  </a:lnTo>
                  <a:lnTo>
                    <a:pt x="18123878" y="828459"/>
                  </a:lnTo>
                  <a:lnTo>
                    <a:pt x="18159260" y="800849"/>
                  </a:lnTo>
                  <a:lnTo>
                    <a:pt x="18193868" y="772287"/>
                  </a:lnTo>
                  <a:lnTo>
                    <a:pt x="18227663" y="742810"/>
                  </a:lnTo>
                  <a:lnTo>
                    <a:pt x="18260645" y="712431"/>
                  </a:lnTo>
                  <a:lnTo>
                    <a:pt x="18288000" y="685812"/>
                  </a:lnTo>
                  <a:lnTo>
                    <a:pt x="18288000" y="0"/>
                  </a:lnTo>
                  <a:close/>
                </a:path>
              </a:pathLst>
            </a:custGeom>
            <a:solidFill>
              <a:srgbClr val="6A6B3C"/>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5875" rIns="0" bIns="0" rtlCol="0">
            <a:spAutoFit/>
          </a:bodyPr>
          <a:lstStyle/>
          <a:p>
            <a:pPr marL="12700">
              <a:lnSpc>
                <a:spcPct val="100000"/>
              </a:lnSpc>
              <a:spcBef>
                <a:spcPts val="125"/>
              </a:spcBef>
            </a:pPr>
            <a:r>
              <a:rPr spc="-25" dirty="0" smtClean="0"/>
              <a:t>0</a:t>
            </a:r>
            <a:r>
              <a:rPr lang="en-US" spc="-25" dirty="0" smtClean="0"/>
              <a:t>3</a:t>
            </a:r>
            <a:endParaRPr spc="-25" dirty="0"/>
          </a:p>
        </p:txBody>
      </p:sp>
      <p:sp>
        <p:nvSpPr>
          <p:cNvPr id="6" name="object 6"/>
          <p:cNvSpPr/>
          <p:nvPr/>
        </p:nvSpPr>
        <p:spPr>
          <a:xfrm>
            <a:off x="291726" y="55484"/>
            <a:ext cx="1104900" cy="1104900"/>
          </a:xfrm>
          <a:custGeom>
            <a:avLst/>
            <a:gdLst/>
            <a:ahLst/>
            <a:cxnLst/>
            <a:rect l="l" t="t" r="r" b="b"/>
            <a:pathLst>
              <a:path w="1104900" h="1104900">
                <a:moveTo>
                  <a:pt x="552260" y="1104521"/>
                </a:moveTo>
                <a:lnTo>
                  <a:pt x="504609" y="1102493"/>
                </a:lnTo>
                <a:lnTo>
                  <a:pt x="458083" y="1096523"/>
                </a:lnTo>
                <a:lnTo>
                  <a:pt x="412849" y="1086774"/>
                </a:lnTo>
                <a:lnTo>
                  <a:pt x="369072" y="1073413"/>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7"/>
                </a:lnTo>
                <a:lnTo>
                  <a:pt x="47915" y="777602"/>
                </a:lnTo>
                <a:lnTo>
                  <a:pt x="31107" y="735448"/>
                </a:lnTo>
                <a:lnTo>
                  <a:pt x="17746" y="691671"/>
                </a:lnTo>
                <a:lnTo>
                  <a:pt x="7997" y="646437"/>
                </a:lnTo>
                <a:lnTo>
                  <a:pt x="2027" y="599911"/>
                </a:lnTo>
                <a:lnTo>
                  <a:pt x="0" y="552260"/>
                </a:lnTo>
                <a:lnTo>
                  <a:pt x="2027" y="504609"/>
                </a:lnTo>
                <a:lnTo>
                  <a:pt x="7997" y="458083"/>
                </a:lnTo>
                <a:lnTo>
                  <a:pt x="17746" y="412849"/>
                </a:lnTo>
                <a:lnTo>
                  <a:pt x="31107" y="369072"/>
                </a:lnTo>
                <a:lnTo>
                  <a:pt x="47915" y="326918"/>
                </a:lnTo>
                <a:lnTo>
                  <a:pt x="68003" y="286553"/>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7" y="68003"/>
                </a:lnTo>
                <a:lnTo>
                  <a:pt x="856378" y="91206"/>
                </a:lnTo>
                <a:lnTo>
                  <a:pt x="892669" y="117358"/>
                </a:lnTo>
                <a:lnTo>
                  <a:pt x="926674" y="146293"/>
                </a:lnTo>
                <a:lnTo>
                  <a:pt x="958227" y="177846"/>
                </a:lnTo>
                <a:lnTo>
                  <a:pt x="987162" y="211851"/>
                </a:lnTo>
                <a:lnTo>
                  <a:pt x="1013314" y="248142"/>
                </a:lnTo>
                <a:lnTo>
                  <a:pt x="1036517" y="286553"/>
                </a:lnTo>
                <a:lnTo>
                  <a:pt x="1056605" y="326918"/>
                </a:lnTo>
                <a:lnTo>
                  <a:pt x="1073413" y="369072"/>
                </a:lnTo>
                <a:lnTo>
                  <a:pt x="1086774" y="412849"/>
                </a:lnTo>
                <a:lnTo>
                  <a:pt x="1096523" y="458083"/>
                </a:lnTo>
                <a:lnTo>
                  <a:pt x="1102494" y="504609"/>
                </a:lnTo>
                <a:lnTo>
                  <a:pt x="1104521" y="552260"/>
                </a:lnTo>
                <a:lnTo>
                  <a:pt x="1102494" y="599911"/>
                </a:lnTo>
                <a:lnTo>
                  <a:pt x="1096523" y="646437"/>
                </a:lnTo>
                <a:lnTo>
                  <a:pt x="1086774" y="691671"/>
                </a:lnTo>
                <a:lnTo>
                  <a:pt x="1073413" y="735448"/>
                </a:lnTo>
                <a:lnTo>
                  <a:pt x="1056605" y="777602"/>
                </a:lnTo>
                <a:lnTo>
                  <a:pt x="1036517" y="817967"/>
                </a:lnTo>
                <a:lnTo>
                  <a:pt x="1013314" y="856378"/>
                </a:lnTo>
                <a:lnTo>
                  <a:pt x="987162" y="892669"/>
                </a:lnTo>
                <a:lnTo>
                  <a:pt x="958227" y="926674"/>
                </a:lnTo>
                <a:lnTo>
                  <a:pt x="926674" y="958227"/>
                </a:lnTo>
                <a:lnTo>
                  <a:pt x="892669" y="987162"/>
                </a:lnTo>
                <a:lnTo>
                  <a:pt x="856378" y="1013314"/>
                </a:lnTo>
                <a:lnTo>
                  <a:pt x="817967" y="1036517"/>
                </a:lnTo>
                <a:lnTo>
                  <a:pt x="777602" y="1056605"/>
                </a:lnTo>
                <a:lnTo>
                  <a:pt x="735448" y="1073413"/>
                </a:lnTo>
                <a:lnTo>
                  <a:pt x="691671" y="1086774"/>
                </a:lnTo>
                <a:lnTo>
                  <a:pt x="646437" y="1096523"/>
                </a:lnTo>
                <a:lnTo>
                  <a:pt x="599911" y="1102493"/>
                </a:lnTo>
                <a:lnTo>
                  <a:pt x="552260" y="1104521"/>
                </a:lnTo>
                <a:close/>
              </a:path>
            </a:pathLst>
          </a:custGeom>
          <a:solidFill>
            <a:srgbClr val="FFC61A"/>
          </a:solidFill>
        </p:spPr>
        <p:txBody>
          <a:bodyPr wrap="square" lIns="0" tIns="0" rIns="0" bIns="0" rtlCol="0"/>
          <a:lstStyle/>
          <a:p>
            <a:endParaRPr/>
          </a:p>
        </p:txBody>
      </p:sp>
      <p:sp>
        <p:nvSpPr>
          <p:cNvPr id="7" name="object 7"/>
          <p:cNvSpPr txBox="1"/>
          <p:nvPr/>
        </p:nvSpPr>
        <p:spPr>
          <a:xfrm>
            <a:off x="476619" y="257506"/>
            <a:ext cx="734695" cy="711200"/>
          </a:xfrm>
          <a:prstGeom prst="rect">
            <a:avLst/>
          </a:prstGeom>
        </p:spPr>
        <p:txBody>
          <a:bodyPr vert="horz" wrap="square" lIns="0" tIns="12700" rIns="0" bIns="0" rtlCol="0">
            <a:spAutoFit/>
          </a:bodyPr>
          <a:lstStyle/>
          <a:p>
            <a:pPr marL="12700">
              <a:lnSpc>
                <a:spcPct val="100000"/>
              </a:lnSpc>
              <a:spcBef>
                <a:spcPts val="100"/>
              </a:spcBef>
            </a:pPr>
            <a:r>
              <a:rPr sz="4500" b="1" spc="-45" dirty="0" smtClean="0">
                <a:solidFill>
                  <a:srgbClr val="FFFFFF"/>
                </a:solidFill>
                <a:latin typeface="Tahoma"/>
                <a:cs typeface="Tahoma"/>
              </a:rPr>
              <a:t>0</a:t>
            </a:r>
            <a:r>
              <a:rPr lang="en-US" sz="4500" b="1" spc="-45" dirty="0">
                <a:solidFill>
                  <a:srgbClr val="FFFFFF"/>
                </a:solidFill>
                <a:latin typeface="Tahoma"/>
                <a:cs typeface="Tahoma"/>
              </a:rPr>
              <a:t>3</a:t>
            </a:r>
            <a:endParaRPr sz="4500" dirty="0">
              <a:latin typeface="Tahoma"/>
              <a:cs typeface="Tahoma"/>
            </a:endParaRPr>
          </a:p>
        </p:txBody>
      </p:sp>
      <p:sp>
        <p:nvSpPr>
          <p:cNvPr id="8" name="object 8"/>
          <p:cNvSpPr txBox="1"/>
          <p:nvPr/>
        </p:nvSpPr>
        <p:spPr>
          <a:xfrm>
            <a:off x="1606650" y="236784"/>
            <a:ext cx="11992610" cy="1096775"/>
          </a:xfrm>
          <a:prstGeom prst="rect">
            <a:avLst/>
          </a:prstGeom>
        </p:spPr>
        <p:txBody>
          <a:bodyPr vert="horz" wrap="square" lIns="0" tIns="12700" rIns="0" bIns="0" rtlCol="0">
            <a:spAutoFit/>
          </a:bodyPr>
          <a:lstStyle/>
          <a:p>
            <a:pPr marL="12700" marR="5080" indent="-3903979" algn="l">
              <a:lnSpc>
                <a:spcPct val="116100"/>
              </a:lnSpc>
              <a:spcBef>
                <a:spcPts val="100"/>
              </a:spcBef>
            </a:pPr>
            <a:r>
              <a:rPr sz="3200" b="1" spc="-320" dirty="0">
                <a:solidFill>
                  <a:srgbClr val="6A6B3C"/>
                </a:solidFill>
                <a:latin typeface="Tahoma"/>
                <a:cs typeface="Tahoma"/>
              </a:rPr>
              <a:t>RESULTADOS DEL SEGUIMIENTO A LA EJECUCIÓN METAS DEL PLAN DE DESARROLLO DEPARTAMENTAL </a:t>
            </a:r>
            <a:r>
              <a:rPr lang="es-ES" sz="3200" b="1" spc="-320" dirty="0">
                <a:solidFill>
                  <a:srgbClr val="6A6B3C"/>
                </a:solidFill>
                <a:latin typeface="Tahoma"/>
                <a:cs typeface="Tahoma"/>
              </a:rPr>
              <a:t>AL </a:t>
            </a:r>
            <a:r>
              <a:rPr sz="3200" b="1" spc="-320" dirty="0">
                <a:solidFill>
                  <a:srgbClr val="6A6B3C"/>
                </a:solidFill>
                <a:latin typeface="Tahoma"/>
                <a:cs typeface="Tahoma"/>
              </a:rPr>
              <a:t>PRIMER </a:t>
            </a:r>
            <a:r>
              <a:rPr lang="es-ES" sz="3200" b="1" spc="-320" dirty="0">
                <a:solidFill>
                  <a:srgbClr val="6A6B3C"/>
                </a:solidFill>
                <a:latin typeface="Tahoma"/>
                <a:cs typeface="Tahoma"/>
              </a:rPr>
              <a:t>SE</a:t>
            </a:r>
            <a:r>
              <a:rPr sz="3200" b="1" spc="-320" dirty="0">
                <a:solidFill>
                  <a:srgbClr val="6A6B3C"/>
                </a:solidFill>
                <a:latin typeface="Tahoma"/>
                <a:cs typeface="Tahoma"/>
              </a:rPr>
              <a:t>MESTRE DE 2025</a:t>
            </a:r>
          </a:p>
        </p:txBody>
      </p:sp>
      <p:sp>
        <p:nvSpPr>
          <p:cNvPr id="9" name="object 9"/>
          <p:cNvSpPr txBox="1"/>
          <p:nvPr/>
        </p:nvSpPr>
        <p:spPr>
          <a:xfrm>
            <a:off x="15205910" y="1183931"/>
            <a:ext cx="2917598" cy="6996787"/>
          </a:xfrm>
          <a:prstGeom prst="rect">
            <a:avLst/>
          </a:prstGeom>
        </p:spPr>
        <p:txBody>
          <a:bodyPr vert="horz" wrap="square" lIns="0" tIns="11430" rIns="0" bIns="0" rtlCol="0">
            <a:spAutoFit/>
          </a:bodyPr>
          <a:lstStyle/>
          <a:p>
            <a:pPr marR="185420" algn="just">
              <a:lnSpc>
                <a:spcPct val="115399"/>
              </a:lnSpc>
              <a:spcBef>
                <a:spcPts val="90"/>
              </a:spcBef>
            </a:pPr>
            <a:r>
              <a:rPr sz="2200" spc="-20" dirty="0">
                <a:solidFill>
                  <a:srgbClr val="6A6B3C"/>
                </a:solidFill>
                <a:latin typeface="+mj-lt"/>
                <a:cs typeface="Arial Black"/>
              </a:rPr>
              <a:t>Nota: </a:t>
            </a:r>
            <a:r>
              <a:rPr sz="2200" spc="-110" dirty="0">
                <a:latin typeface="+mj-lt"/>
                <a:cs typeface="Arial Black"/>
              </a:rPr>
              <a:t>De</a:t>
            </a:r>
            <a:r>
              <a:rPr sz="2200" spc="-125" dirty="0">
                <a:latin typeface="+mj-lt"/>
                <a:cs typeface="Arial Black"/>
              </a:rPr>
              <a:t> </a:t>
            </a:r>
            <a:r>
              <a:rPr sz="2200" spc="-140" dirty="0">
                <a:latin typeface="+mj-lt"/>
                <a:cs typeface="Arial Black"/>
              </a:rPr>
              <a:t>las</a:t>
            </a:r>
            <a:r>
              <a:rPr sz="2200" spc="-120" dirty="0">
                <a:latin typeface="+mj-lt"/>
                <a:cs typeface="Arial Black"/>
              </a:rPr>
              <a:t> </a:t>
            </a:r>
            <a:r>
              <a:rPr sz="2200" spc="-25" dirty="0">
                <a:latin typeface="+mj-lt"/>
                <a:cs typeface="Arial Black"/>
              </a:rPr>
              <a:t>411 </a:t>
            </a:r>
            <a:r>
              <a:rPr sz="2200" spc="-105" dirty="0">
                <a:latin typeface="+mj-lt"/>
                <a:cs typeface="Arial Black"/>
              </a:rPr>
              <a:t>metas</a:t>
            </a:r>
            <a:r>
              <a:rPr sz="2200" spc="-140" dirty="0">
                <a:latin typeface="+mj-lt"/>
                <a:cs typeface="Arial Black"/>
              </a:rPr>
              <a:t> </a:t>
            </a:r>
            <a:r>
              <a:rPr sz="2200" spc="-25" dirty="0">
                <a:latin typeface="+mj-lt"/>
                <a:cs typeface="Arial Black"/>
              </a:rPr>
              <a:t>de </a:t>
            </a:r>
            <a:r>
              <a:rPr sz="2200" spc="-10" dirty="0">
                <a:latin typeface="+mj-lt"/>
                <a:cs typeface="Arial Black"/>
              </a:rPr>
              <a:t>producto </a:t>
            </a:r>
            <a:r>
              <a:rPr sz="2200" spc="-100" dirty="0">
                <a:latin typeface="+mj-lt"/>
                <a:cs typeface="Arial Black"/>
              </a:rPr>
              <a:t>contenidas </a:t>
            </a:r>
            <a:r>
              <a:rPr sz="2200" spc="-80" dirty="0">
                <a:latin typeface="+mj-lt"/>
                <a:cs typeface="Arial Black"/>
              </a:rPr>
              <a:t>en</a:t>
            </a:r>
            <a:r>
              <a:rPr sz="2200" spc="-135" dirty="0">
                <a:latin typeface="+mj-lt"/>
                <a:cs typeface="Arial Black"/>
              </a:rPr>
              <a:t> </a:t>
            </a:r>
            <a:r>
              <a:rPr sz="2200" spc="-100" dirty="0" err="1">
                <a:latin typeface="+mj-lt"/>
                <a:cs typeface="Arial Black"/>
              </a:rPr>
              <a:t>el</a:t>
            </a:r>
            <a:r>
              <a:rPr sz="2200" spc="-135" dirty="0">
                <a:latin typeface="+mj-lt"/>
                <a:cs typeface="Arial Black"/>
              </a:rPr>
              <a:t> </a:t>
            </a:r>
            <a:r>
              <a:rPr sz="2200" spc="-20" dirty="0">
                <a:latin typeface="+mj-lt"/>
                <a:cs typeface="Arial Black"/>
              </a:rPr>
              <a:t>P</a:t>
            </a:r>
            <a:r>
              <a:rPr lang="es-ES" sz="2200" spc="-20" dirty="0">
                <a:latin typeface="+mj-lt"/>
                <a:cs typeface="Arial Black"/>
              </a:rPr>
              <a:t>DD</a:t>
            </a:r>
            <a:r>
              <a:rPr sz="2200" spc="-20" dirty="0" smtClean="0">
                <a:latin typeface="+mj-lt"/>
                <a:cs typeface="Arial Black"/>
              </a:rPr>
              <a:t>,</a:t>
            </a:r>
            <a:r>
              <a:rPr lang="es-CO" sz="2200" spc="-20" dirty="0" smtClean="0">
                <a:latin typeface="+mj-lt"/>
                <a:cs typeface="Arial Black"/>
              </a:rPr>
              <a:t>se cumplieron 13 y</a:t>
            </a:r>
            <a:r>
              <a:rPr lang="es-ES" sz="2200" spc="-20" dirty="0" smtClean="0">
                <a:latin typeface="+mj-lt"/>
                <a:cs typeface="Arial Black"/>
              </a:rPr>
              <a:t> </a:t>
            </a:r>
            <a:r>
              <a:rPr lang="es-ES" sz="2200" spc="-20" dirty="0">
                <a:latin typeface="+mj-lt"/>
                <a:cs typeface="Arial Black"/>
              </a:rPr>
              <a:t>se programaron 382 para ejecutarse en el 2025</a:t>
            </a:r>
            <a:r>
              <a:rPr sz="2200" spc="-160" dirty="0">
                <a:latin typeface="+mj-lt"/>
                <a:cs typeface="Arial Black"/>
              </a:rPr>
              <a:t>,</a:t>
            </a:r>
            <a:r>
              <a:rPr sz="2200" spc="-140" dirty="0">
                <a:latin typeface="+mj-lt"/>
                <a:cs typeface="Arial Black"/>
              </a:rPr>
              <a:t> </a:t>
            </a:r>
            <a:r>
              <a:rPr sz="2200" spc="-100" dirty="0">
                <a:latin typeface="+mj-lt"/>
                <a:cs typeface="Arial Black"/>
              </a:rPr>
              <a:t>de</a:t>
            </a:r>
            <a:r>
              <a:rPr sz="2200" spc="-140" dirty="0">
                <a:latin typeface="+mj-lt"/>
                <a:cs typeface="Arial Black"/>
              </a:rPr>
              <a:t> </a:t>
            </a:r>
            <a:r>
              <a:rPr lang="es-ES" sz="2200" spc="-140" dirty="0">
                <a:latin typeface="+mj-lt"/>
                <a:cs typeface="Arial Black"/>
              </a:rPr>
              <a:t>estas, 231 habían iniciado su ejecución al corte semestral, es necesario mencionar que las metas no programadas para el corriente periodo tendrán su entrega de productos en las próximas 2 vigencias. Se deben iniciar los procesos pertinentes para la ejecución de los productos pendientes para el resto de la anualidad</a:t>
            </a:r>
          </a:p>
        </p:txBody>
      </p:sp>
      <p:sp>
        <p:nvSpPr>
          <p:cNvPr id="10" name="object 10"/>
          <p:cNvSpPr txBox="1"/>
          <p:nvPr/>
        </p:nvSpPr>
        <p:spPr>
          <a:xfrm>
            <a:off x="1008987" y="9796041"/>
            <a:ext cx="17114520" cy="361950"/>
          </a:xfrm>
          <a:prstGeom prst="rect">
            <a:avLst/>
          </a:prstGeom>
        </p:spPr>
        <p:txBody>
          <a:bodyPr vert="horz" wrap="square" lIns="0" tIns="13335" rIns="0" bIns="0" rtlCol="0">
            <a:spAutoFit/>
          </a:bodyPr>
          <a:lstStyle/>
          <a:p>
            <a:pPr marL="12700">
              <a:lnSpc>
                <a:spcPct val="100000"/>
              </a:lnSpc>
              <a:spcBef>
                <a:spcPts val="105"/>
              </a:spcBef>
            </a:pPr>
            <a:r>
              <a:rPr sz="2200" b="1" dirty="0">
                <a:solidFill>
                  <a:srgbClr val="FFFFFF"/>
                </a:solidFill>
                <a:latin typeface="Tahoma"/>
                <a:cs typeface="Tahoma"/>
              </a:rPr>
              <a:t>Reporte</a:t>
            </a:r>
            <a:r>
              <a:rPr sz="2200" b="1" spc="-45" dirty="0">
                <a:solidFill>
                  <a:srgbClr val="FFFFFF"/>
                </a:solidFill>
                <a:latin typeface="Tahoma"/>
                <a:cs typeface="Tahoma"/>
              </a:rPr>
              <a:t> </a:t>
            </a:r>
            <a:r>
              <a:rPr sz="2200" b="1" dirty="0">
                <a:solidFill>
                  <a:srgbClr val="FFFFFF"/>
                </a:solidFill>
                <a:latin typeface="Tahoma"/>
                <a:cs typeface="Tahoma"/>
              </a:rPr>
              <a:t>de</a:t>
            </a:r>
            <a:r>
              <a:rPr sz="2200" b="1" spc="-40" dirty="0">
                <a:solidFill>
                  <a:srgbClr val="FFFFFF"/>
                </a:solidFill>
                <a:latin typeface="Tahoma"/>
                <a:cs typeface="Tahoma"/>
              </a:rPr>
              <a:t> </a:t>
            </a:r>
            <a:r>
              <a:rPr sz="2200" b="1" dirty="0">
                <a:solidFill>
                  <a:srgbClr val="FFFFFF"/>
                </a:solidFill>
                <a:latin typeface="Tahoma"/>
                <a:cs typeface="Tahoma"/>
              </a:rPr>
              <a:t>avances</a:t>
            </a:r>
            <a:r>
              <a:rPr sz="2200" b="1" spc="-45" dirty="0">
                <a:solidFill>
                  <a:srgbClr val="FFFFFF"/>
                </a:solidFill>
                <a:latin typeface="Tahoma"/>
                <a:cs typeface="Tahoma"/>
              </a:rPr>
              <a:t> </a:t>
            </a:r>
            <a:r>
              <a:rPr sz="2200" b="1" dirty="0">
                <a:solidFill>
                  <a:srgbClr val="FFFFFF"/>
                </a:solidFill>
                <a:latin typeface="Tahoma"/>
                <a:cs typeface="Tahoma"/>
              </a:rPr>
              <a:t>de</a:t>
            </a:r>
            <a:r>
              <a:rPr sz="2200" b="1" spc="-40" dirty="0">
                <a:solidFill>
                  <a:srgbClr val="FFFFFF"/>
                </a:solidFill>
                <a:latin typeface="Tahoma"/>
                <a:cs typeface="Tahoma"/>
              </a:rPr>
              <a:t> </a:t>
            </a:r>
            <a:r>
              <a:rPr sz="2200" b="1" spc="-30" dirty="0">
                <a:solidFill>
                  <a:srgbClr val="FFFFFF"/>
                </a:solidFill>
                <a:latin typeface="Tahoma"/>
                <a:cs typeface="Tahoma"/>
              </a:rPr>
              <a:t>cumplimiento</a:t>
            </a:r>
            <a:r>
              <a:rPr sz="2200" b="1" spc="-40" dirty="0">
                <a:solidFill>
                  <a:srgbClr val="FFFFFF"/>
                </a:solidFill>
                <a:latin typeface="Tahoma"/>
                <a:cs typeface="Tahoma"/>
              </a:rPr>
              <a:t> </a:t>
            </a:r>
            <a:r>
              <a:rPr sz="2200" b="1" dirty="0">
                <a:solidFill>
                  <a:srgbClr val="FFFFFF"/>
                </a:solidFill>
                <a:latin typeface="Tahoma"/>
                <a:cs typeface="Tahoma"/>
              </a:rPr>
              <a:t>metas</a:t>
            </a:r>
            <a:r>
              <a:rPr sz="2200" b="1" spc="-45" dirty="0">
                <a:solidFill>
                  <a:srgbClr val="FFFFFF"/>
                </a:solidFill>
                <a:latin typeface="Tahoma"/>
                <a:cs typeface="Tahoma"/>
              </a:rPr>
              <a:t> </a:t>
            </a:r>
            <a:r>
              <a:rPr sz="2200" b="1" dirty="0">
                <a:solidFill>
                  <a:srgbClr val="FFFFFF"/>
                </a:solidFill>
                <a:latin typeface="Tahoma"/>
                <a:cs typeface="Tahoma"/>
              </a:rPr>
              <a:t>Plan</a:t>
            </a:r>
            <a:r>
              <a:rPr sz="2200" b="1" spc="-40" dirty="0">
                <a:solidFill>
                  <a:srgbClr val="FFFFFF"/>
                </a:solidFill>
                <a:latin typeface="Tahoma"/>
                <a:cs typeface="Tahoma"/>
              </a:rPr>
              <a:t> </a:t>
            </a:r>
            <a:r>
              <a:rPr sz="2200" b="1" dirty="0">
                <a:solidFill>
                  <a:srgbClr val="FFFFFF"/>
                </a:solidFill>
                <a:latin typeface="Tahoma"/>
                <a:cs typeface="Tahoma"/>
              </a:rPr>
              <a:t>de</a:t>
            </a:r>
            <a:r>
              <a:rPr sz="2200" b="1" spc="-40" dirty="0">
                <a:solidFill>
                  <a:srgbClr val="FFFFFF"/>
                </a:solidFill>
                <a:latin typeface="Tahoma"/>
                <a:cs typeface="Tahoma"/>
              </a:rPr>
              <a:t> </a:t>
            </a:r>
            <a:r>
              <a:rPr sz="2200" b="1" dirty="0">
                <a:solidFill>
                  <a:srgbClr val="FFFFFF"/>
                </a:solidFill>
                <a:latin typeface="Tahoma"/>
                <a:cs typeface="Tahoma"/>
              </a:rPr>
              <a:t>Desarrollo</a:t>
            </a:r>
            <a:r>
              <a:rPr sz="2200" b="1" spc="-45" dirty="0">
                <a:solidFill>
                  <a:srgbClr val="FFFFFF"/>
                </a:solidFill>
                <a:latin typeface="Tahoma"/>
                <a:cs typeface="Tahoma"/>
              </a:rPr>
              <a:t> </a:t>
            </a:r>
            <a:r>
              <a:rPr sz="2200" b="1" spc="-30" dirty="0">
                <a:solidFill>
                  <a:srgbClr val="FFFFFF"/>
                </a:solidFill>
                <a:latin typeface="Tahoma"/>
                <a:cs typeface="Tahoma"/>
              </a:rPr>
              <a:t>Departamental</a:t>
            </a:r>
            <a:r>
              <a:rPr sz="2200" b="1" spc="-40" dirty="0">
                <a:solidFill>
                  <a:srgbClr val="FFFFFF"/>
                </a:solidFill>
                <a:latin typeface="Tahoma"/>
                <a:cs typeface="Tahoma"/>
              </a:rPr>
              <a:t> </a:t>
            </a:r>
            <a:r>
              <a:rPr sz="2200" b="1" spc="-275" dirty="0">
                <a:solidFill>
                  <a:srgbClr val="FFFFFF"/>
                </a:solidFill>
                <a:latin typeface="Tahoma"/>
                <a:cs typeface="Tahoma"/>
              </a:rPr>
              <a:t>:</a:t>
            </a:r>
            <a:r>
              <a:rPr sz="2200" b="1" spc="-40" dirty="0">
                <a:solidFill>
                  <a:srgbClr val="FFFFFF"/>
                </a:solidFill>
                <a:latin typeface="Tahoma"/>
                <a:cs typeface="Tahoma"/>
              </a:rPr>
              <a:t> Secretarios(a),</a:t>
            </a:r>
            <a:r>
              <a:rPr sz="2200" b="1" spc="-45" dirty="0">
                <a:solidFill>
                  <a:srgbClr val="FFFFFF"/>
                </a:solidFill>
                <a:latin typeface="Tahoma"/>
                <a:cs typeface="Tahoma"/>
              </a:rPr>
              <a:t> </a:t>
            </a:r>
            <a:r>
              <a:rPr sz="2200" b="1" dirty="0">
                <a:solidFill>
                  <a:srgbClr val="FFFFFF"/>
                </a:solidFill>
                <a:latin typeface="Tahoma"/>
                <a:cs typeface="Tahoma"/>
              </a:rPr>
              <a:t>jefes</a:t>
            </a:r>
            <a:r>
              <a:rPr sz="2200" b="1" spc="-40" dirty="0">
                <a:solidFill>
                  <a:srgbClr val="FFFFFF"/>
                </a:solidFill>
                <a:latin typeface="Tahoma"/>
                <a:cs typeface="Tahoma"/>
              </a:rPr>
              <a:t> </a:t>
            </a:r>
            <a:r>
              <a:rPr sz="2200" b="1" dirty="0">
                <a:solidFill>
                  <a:srgbClr val="FFFFFF"/>
                </a:solidFill>
                <a:latin typeface="Tahoma"/>
                <a:cs typeface="Tahoma"/>
              </a:rPr>
              <a:t>y</a:t>
            </a:r>
            <a:r>
              <a:rPr sz="2200" b="1" spc="-40" dirty="0">
                <a:solidFill>
                  <a:srgbClr val="FFFFFF"/>
                </a:solidFill>
                <a:latin typeface="Tahoma"/>
                <a:cs typeface="Tahoma"/>
              </a:rPr>
              <a:t> </a:t>
            </a:r>
            <a:r>
              <a:rPr sz="2200" b="1" dirty="0">
                <a:solidFill>
                  <a:srgbClr val="FFFFFF"/>
                </a:solidFill>
                <a:latin typeface="Tahoma"/>
                <a:cs typeface="Tahoma"/>
              </a:rPr>
              <a:t>líderes</a:t>
            </a:r>
            <a:r>
              <a:rPr sz="2200" b="1" spc="-45" dirty="0">
                <a:solidFill>
                  <a:srgbClr val="FFFFFF"/>
                </a:solidFill>
                <a:latin typeface="Tahoma"/>
                <a:cs typeface="Tahoma"/>
              </a:rPr>
              <a:t> </a:t>
            </a:r>
            <a:r>
              <a:rPr sz="2200" b="1" dirty="0">
                <a:solidFill>
                  <a:srgbClr val="FFFFFF"/>
                </a:solidFill>
                <a:latin typeface="Tahoma"/>
                <a:cs typeface="Tahoma"/>
              </a:rPr>
              <a:t>de</a:t>
            </a:r>
            <a:r>
              <a:rPr sz="2200" b="1" spc="-40" dirty="0">
                <a:solidFill>
                  <a:srgbClr val="FFFFFF"/>
                </a:solidFill>
                <a:latin typeface="Tahoma"/>
                <a:cs typeface="Tahoma"/>
              </a:rPr>
              <a:t> </a:t>
            </a:r>
            <a:r>
              <a:rPr sz="2200" b="1" spc="35" dirty="0">
                <a:solidFill>
                  <a:srgbClr val="FFFFFF"/>
                </a:solidFill>
                <a:latin typeface="Tahoma"/>
                <a:cs typeface="Tahoma"/>
              </a:rPr>
              <a:t>despacho</a:t>
            </a:r>
            <a:endParaRPr sz="2200">
              <a:latin typeface="Tahoma"/>
              <a:cs typeface="Tahoma"/>
            </a:endParaRPr>
          </a:p>
        </p:txBody>
      </p:sp>
      <p:graphicFrame>
        <p:nvGraphicFramePr>
          <p:cNvPr id="11" name="object 11"/>
          <p:cNvGraphicFramePr>
            <a:graphicFrameLocks noGrp="1"/>
          </p:cNvGraphicFramePr>
          <p:nvPr>
            <p:extLst>
              <p:ext uri="{D42A27DB-BD31-4B8C-83A1-F6EECF244321}">
                <p14:modId xmlns:p14="http://schemas.microsoft.com/office/powerpoint/2010/main" val="146929718"/>
              </p:ext>
            </p:extLst>
          </p:nvPr>
        </p:nvGraphicFramePr>
        <p:xfrm>
          <a:off x="3194135" y="1448390"/>
          <a:ext cx="8620952" cy="8148523"/>
        </p:xfrm>
        <a:graphic>
          <a:graphicData uri="http://schemas.openxmlformats.org/drawingml/2006/table">
            <a:tbl>
              <a:tblPr firstRow="1" bandRow="1">
                <a:tableStyleId>{EB344D84-9AFB-497E-A393-DC336BA19D2E}</a:tableStyleId>
              </a:tblPr>
              <a:tblGrid>
                <a:gridCol w="5035998">
                  <a:extLst>
                    <a:ext uri="{9D8B030D-6E8A-4147-A177-3AD203B41FA5}">
                      <a16:colId xmlns="" xmlns:a16="http://schemas.microsoft.com/office/drawing/2014/main" val="20000"/>
                    </a:ext>
                  </a:extLst>
                </a:gridCol>
                <a:gridCol w="3584954">
                  <a:extLst>
                    <a:ext uri="{9D8B030D-6E8A-4147-A177-3AD203B41FA5}">
                      <a16:colId xmlns="" xmlns:a16="http://schemas.microsoft.com/office/drawing/2014/main" val="20002"/>
                    </a:ext>
                  </a:extLst>
                </a:gridCol>
              </a:tblGrid>
              <a:tr h="703181">
                <a:tc>
                  <a:txBody>
                    <a:bodyPr/>
                    <a:lstStyle/>
                    <a:p>
                      <a:pPr marL="0" algn="ctr">
                        <a:lnSpc>
                          <a:spcPct val="100000"/>
                        </a:lnSpc>
                        <a:spcBef>
                          <a:spcPts val="1695"/>
                        </a:spcBef>
                      </a:pPr>
                      <a:r>
                        <a:rPr lang="es-CO" sz="1800" cap="none" spc="-20" baseline="0" dirty="0" smtClean="0">
                          <a:solidFill>
                            <a:schemeClr val="tx1"/>
                          </a:solidFill>
                          <a:latin typeface="+mn-lt"/>
                        </a:rPr>
                        <a:t>DEPENDENCIA</a:t>
                      </a:r>
                      <a:endParaRPr lang="es-CO" sz="1800" cap="none" baseline="0" dirty="0">
                        <a:solidFill>
                          <a:schemeClr val="tx1"/>
                        </a:solidFill>
                        <a:latin typeface="+mn-lt"/>
                        <a:cs typeface="Arial Black"/>
                      </a:endParaRPr>
                    </a:p>
                  </a:txBody>
                  <a:tcPr marL="0" marR="0" marT="2152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381635" indent="-693420" algn="ctr">
                        <a:lnSpc>
                          <a:spcPct val="113300"/>
                        </a:lnSpc>
                        <a:spcBef>
                          <a:spcPts val="459"/>
                        </a:spcBef>
                      </a:pPr>
                      <a:r>
                        <a:rPr sz="1800" cap="all" spc="-105" baseline="0" dirty="0" err="1">
                          <a:solidFill>
                            <a:schemeClr val="tx1"/>
                          </a:solidFill>
                          <a:latin typeface="+mn-lt"/>
                        </a:rPr>
                        <a:t>metas</a:t>
                      </a:r>
                      <a:r>
                        <a:rPr sz="1800" cap="all" spc="-100" baseline="0" dirty="0">
                          <a:solidFill>
                            <a:schemeClr val="tx1"/>
                          </a:solidFill>
                          <a:latin typeface="+mn-lt"/>
                        </a:rPr>
                        <a:t> </a:t>
                      </a:r>
                      <a:r>
                        <a:rPr sz="1800" cap="all" spc="-75" baseline="0" dirty="0">
                          <a:solidFill>
                            <a:schemeClr val="tx1"/>
                          </a:solidFill>
                          <a:latin typeface="+mn-lt"/>
                        </a:rPr>
                        <a:t>programadas </a:t>
                      </a:r>
                      <a:r>
                        <a:rPr sz="1800" cap="all" spc="-114" baseline="0" dirty="0">
                          <a:solidFill>
                            <a:schemeClr val="tx1"/>
                          </a:solidFill>
                          <a:latin typeface="+mn-lt"/>
                        </a:rPr>
                        <a:t>vigencia</a:t>
                      </a:r>
                      <a:r>
                        <a:rPr sz="1800" cap="all" spc="-60" baseline="0" dirty="0">
                          <a:solidFill>
                            <a:schemeClr val="tx1"/>
                          </a:solidFill>
                          <a:latin typeface="+mn-lt"/>
                        </a:rPr>
                        <a:t> </a:t>
                      </a:r>
                      <a:r>
                        <a:rPr sz="1800" cap="all" spc="-20" baseline="0" dirty="0">
                          <a:solidFill>
                            <a:schemeClr val="tx1"/>
                          </a:solidFill>
                          <a:latin typeface="+mn-lt"/>
                        </a:rPr>
                        <a:t>2025</a:t>
                      </a:r>
                      <a:endParaRPr sz="1800" cap="all" baseline="0" dirty="0">
                        <a:solidFill>
                          <a:schemeClr val="tx1"/>
                        </a:solidFill>
                        <a:latin typeface="+mn-lt"/>
                        <a:cs typeface="Arial Black"/>
                      </a:endParaRPr>
                    </a:p>
                  </a:txBody>
                  <a:tcPr marL="0" marR="0" marT="58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5848">
                <a:tc>
                  <a:txBody>
                    <a:bodyPr/>
                    <a:lstStyle/>
                    <a:p>
                      <a:pPr marL="75565">
                        <a:lnSpc>
                          <a:spcPct val="100000"/>
                        </a:lnSpc>
                        <a:spcBef>
                          <a:spcPts val="675"/>
                        </a:spcBef>
                      </a:pPr>
                      <a:r>
                        <a:rPr lang="es-CO" sz="1800" spc="-10" dirty="0" smtClean="0"/>
                        <a:t>EMCASERVICIOS</a:t>
                      </a:r>
                      <a:endParaRPr lang="es-CO" sz="1800" dirty="0">
                        <a:latin typeface="Lucida Sans Unicode"/>
                        <a:cs typeface="Lucida Sans Unicode"/>
                      </a:endParaRPr>
                    </a:p>
                  </a:txBody>
                  <a:tcPr marL="0" marR="0" marT="857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20</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99814">
                <a:tc>
                  <a:txBody>
                    <a:bodyPr/>
                    <a:lstStyle/>
                    <a:p>
                      <a:pPr marL="75565">
                        <a:lnSpc>
                          <a:spcPct val="100000"/>
                        </a:lnSpc>
                        <a:spcBef>
                          <a:spcPts val="755"/>
                        </a:spcBef>
                      </a:pPr>
                      <a:r>
                        <a:rPr lang="es-CO" sz="1800" spc="-10" dirty="0" smtClean="0"/>
                        <a:t>INDEPORTES</a:t>
                      </a:r>
                      <a:endParaRPr lang="es-CO" sz="1800" dirty="0">
                        <a:latin typeface="Lucida Sans Unicode"/>
                        <a:cs typeface="Lucida Sans Unicode"/>
                      </a:endParaRPr>
                    </a:p>
                  </a:txBody>
                  <a:tcPr marL="0" marR="0" marT="958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6</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79893">
                <a:tc>
                  <a:txBody>
                    <a:bodyPr/>
                    <a:lstStyle/>
                    <a:p>
                      <a:pPr marL="75565">
                        <a:lnSpc>
                          <a:spcPct val="100000"/>
                        </a:lnSpc>
                        <a:spcBef>
                          <a:spcPts val="1055"/>
                        </a:spcBef>
                      </a:pPr>
                      <a:r>
                        <a:rPr lang="es-CO" sz="1800" spc="-30" dirty="0" smtClean="0"/>
                        <a:t>OFICINA</a:t>
                      </a:r>
                      <a:r>
                        <a:rPr lang="es-CO" sz="1800" spc="-80" dirty="0" smtClean="0"/>
                        <a:t> </a:t>
                      </a:r>
                      <a:r>
                        <a:rPr lang="es-CO" sz="1800" spc="-35" dirty="0" smtClean="0"/>
                        <a:t>ASESORA</a:t>
                      </a:r>
                      <a:r>
                        <a:rPr lang="es-CO" sz="1800" spc="-80" dirty="0" smtClean="0"/>
                        <a:t> </a:t>
                      </a:r>
                      <a:r>
                        <a:rPr lang="es-CO" sz="1800" spc="-10" dirty="0" smtClean="0"/>
                        <a:t>DE</a:t>
                      </a:r>
                      <a:r>
                        <a:rPr lang="es-CO" sz="1800" spc="-80" dirty="0" smtClean="0"/>
                        <a:t> </a:t>
                      </a:r>
                      <a:r>
                        <a:rPr lang="es-CO" sz="1800" spc="-25" dirty="0" smtClean="0"/>
                        <a:t>GESTIÓN</a:t>
                      </a:r>
                      <a:r>
                        <a:rPr lang="es-CO" sz="1800" spc="-80" dirty="0" smtClean="0"/>
                        <a:t> </a:t>
                      </a:r>
                      <a:r>
                        <a:rPr lang="es-CO" sz="1800" spc="-35" dirty="0" smtClean="0"/>
                        <a:t>DEL</a:t>
                      </a:r>
                      <a:r>
                        <a:rPr lang="es-CO" sz="1800" spc="-80" dirty="0" smtClean="0"/>
                        <a:t> </a:t>
                      </a:r>
                      <a:r>
                        <a:rPr lang="es-CO" sz="1800" spc="-10" dirty="0" smtClean="0"/>
                        <a:t>RIESGO</a:t>
                      </a:r>
                      <a:endParaRPr lang="es-CO" sz="1800" dirty="0">
                        <a:latin typeface="Lucida Sans Unicode"/>
                        <a:cs typeface="Lucida Sans Unicode"/>
                      </a:endParaRPr>
                    </a:p>
                  </a:txBody>
                  <a:tcPr marL="0" marR="0" marT="1339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12</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88123">
                <a:tc>
                  <a:txBody>
                    <a:bodyPr/>
                    <a:lstStyle/>
                    <a:p>
                      <a:pPr marL="75565">
                        <a:lnSpc>
                          <a:spcPct val="100000"/>
                        </a:lnSpc>
                        <a:spcBef>
                          <a:spcPts val="680"/>
                        </a:spcBef>
                      </a:pPr>
                      <a:r>
                        <a:rPr lang="es-CO" sz="1800" spc="-30" dirty="0" smtClean="0"/>
                        <a:t>OFICINA</a:t>
                      </a:r>
                      <a:r>
                        <a:rPr lang="es-CO" sz="1800" spc="-85" dirty="0" smtClean="0"/>
                        <a:t> </a:t>
                      </a:r>
                      <a:r>
                        <a:rPr lang="es-CO" sz="1800" spc="-35" dirty="0" smtClean="0"/>
                        <a:t>ASESORA</a:t>
                      </a:r>
                      <a:r>
                        <a:rPr lang="es-CO" sz="1800" spc="-85" dirty="0" smtClean="0"/>
                        <a:t> </a:t>
                      </a:r>
                      <a:r>
                        <a:rPr lang="es-CO" sz="1800" spc="-10" dirty="0" smtClean="0"/>
                        <a:t>DE</a:t>
                      </a:r>
                      <a:r>
                        <a:rPr lang="es-CO" sz="1800" spc="-85" dirty="0" smtClean="0"/>
                        <a:t> </a:t>
                      </a:r>
                      <a:r>
                        <a:rPr lang="es-CO" sz="1800" spc="-10" dirty="0" smtClean="0"/>
                        <a:t>PLANEACIÓN</a:t>
                      </a:r>
                      <a:endParaRPr lang="es-CO" sz="1800" dirty="0">
                        <a:latin typeface="Lucida Sans Unicode"/>
                        <a:cs typeface="Lucida Sans Unicode"/>
                      </a:endParaRPr>
                    </a:p>
                  </a:txBody>
                  <a:tcPr marL="0" marR="0" marT="863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b="0" i="0" u="none" strike="noStrike" dirty="0">
                          <a:solidFill>
                            <a:srgbClr val="000000"/>
                          </a:solidFill>
                          <a:effectLst/>
                          <a:latin typeface="Lucida Sans" panose="020B0602030504020204" pitchFamily="34" charset="0"/>
                          <a:cs typeface="Calibri"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33670">
                <a:tc>
                  <a:txBody>
                    <a:bodyPr/>
                    <a:lstStyle/>
                    <a:p>
                      <a:pPr marL="75565" marR="335280">
                        <a:lnSpc>
                          <a:spcPct val="116700"/>
                        </a:lnSpc>
                        <a:spcBef>
                          <a:spcPts val="265"/>
                        </a:spcBef>
                      </a:pPr>
                      <a:r>
                        <a:rPr lang="en-US" sz="1800" dirty="0" smtClean="0">
                          <a:latin typeface="+mn-lt"/>
                          <a:cs typeface="Lucida Sans Unicode"/>
                        </a:rPr>
                        <a:t>COOPERACIÓN INTERNACIONAL</a:t>
                      </a:r>
                      <a:endParaRPr lang="en-US" sz="1800" dirty="0">
                        <a:latin typeface="+mn-lt"/>
                        <a:cs typeface="Lucida Sans Unicode"/>
                      </a:endParaRPr>
                    </a:p>
                  </a:txBody>
                  <a:tcPr marL="0" marR="0"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b="0" i="0" u="none" strike="noStrike" dirty="0">
                          <a:solidFill>
                            <a:srgbClr val="000000"/>
                          </a:solidFill>
                          <a:effectLst/>
                          <a:latin typeface="+mn-lt"/>
                          <a:cs typeface="Calibri"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09278344"/>
                  </a:ext>
                </a:extLst>
              </a:tr>
              <a:tr h="638112">
                <a:tc>
                  <a:txBody>
                    <a:bodyPr/>
                    <a:lstStyle/>
                    <a:p>
                      <a:pPr marL="75565" marR="335280">
                        <a:lnSpc>
                          <a:spcPct val="116700"/>
                        </a:lnSpc>
                        <a:spcBef>
                          <a:spcPts val="265"/>
                        </a:spcBef>
                      </a:pPr>
                      <a:r>
                        <a:rPr lang="es-CO" sz="1800" spc="-30" dirty="0" smtClean="0"/>
                        <a:t>OFICINA</a:t>
                      </a:r>
                      <a:r>
                        <a:rPr lang="es-CO" sz="1800" spc="-85" dirty="0" smtClean="0"/>
                        <a:t> </a:t>
                      </a:r>
                      <a:r>
                        <a:rPr lang="es-CO" sz="1800" spc="-10" dirty="0" smtClean="0"/>
                        <a:t>DE</a:t>
                      </a:r>
                      <a:r>
                        <a:rPr lang="es-CO" sz="1800" spc="-85" dirty="0" smtClean="0"/>
                        <a:t> </a:t>
                      </a:r>
                      <a:r>
                        <a:rPr lang="es-CO" sz="1800" spc="-25" dirty="0" smtClean="0"/>
                        <a:t>GESTIÓN</a:t>
                      </a:r>
                      <a:r>
                        <a:rPr lang="es-CO" sz="1800" spc="-80" dirty="0" smtClean="0"/>
                        <a:t> </a:t>
                      </a:r>
                      <a:r>
                        <a:rPr lang="es-CO" sz="1800" spc="-30" dirty="0" smtClean="0"/>
                        <a:t>SOCIAL</a:t>
                      </a:r>
                      <a:r>
                        <a:rPr lang="es-CO" sz="1800" spc="-85" dirty="0" smtClean="0"/>
                        <a:t> </a:t>
                      </a:r>
                      <a:r>
                        <a:rPr lang="es-CO" sz="1800" spc="-40" dirty="0" smtClean="0"/>
                        <a:t>Y</a:t>
                      </a:r>
                      <a:r>
                        <a:rPr lang="es-CO" sz="1800" spc="-80" dirty="0" smtClean="0"/>
                        <a:t> </a:t>
                      </a:r>
                      <a:r>
                        <a:rPr lang="es-CO" sz="1800" spc="-40" dirty="0" smtClean="0"/>
                        <a:t>ASUNTOS </a:t>
                      </a:r>
                      <a:r>
                        <a:rPr lang="es-CO" sz="1800" spc="-10" dirty="0" smtClean="0"/>
                        <a:t>POBLACIONALES</a:t>
                      </a:r>
                      <a:endParaRPr lang="es-CO" sz="1800" dirty="0">
                        <a:latin typeface="Lucida Sans Unicode"/>
                        <a:cs typeface="Lucida Sans Unicode"/>
                      </a:endParaRPr>
                    </a:p>
                  </a:txBody>
                  <a:tcPr marL="0" marR="0" marT="336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29</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533670">
                <a:tc>
                  <a:txBody>
                    <a:bodyPr/>
                    <a:lstStyle/>
                    <a:p>
                      <a:pPr marL="75565" marR="132080">
                        <a:lnSpc>
                          <a:spcPct val="116700"/>
                        </a:lnSpc>
                        <a:spcBef>
                          <a:spcPts val="265"/>
                        </a:spcBef>
                      </a:pPr>
                      <a:r>
                        <a:rPr lang="es-CO" sz="1800" spc="-20" dirty="0" smtClean="0"/>
                        <a:t>SECRETARIA</a:t>
                      </a:r>
                      <a:r>
                        <a:rPr lang="es-CO" sz="1800" spc="-70" dirty="0" smtClean="0"/>
                        <a:t> </a:t>
                      </a:r>
                      <a:r>
                        <a:rPr lang="es-CO" sz="1800" spc="-10" dirty="0" smtClean="0"/>
                        <a:t>DE</a:t>
                      </a:r>
                      <a:r>
                        <a:rPr lang="es-CO" sz="1800" spc="-65" dirty="0" smtClean="0"/>
                        <a:t> </a:t>
                      </a:r>
                      <a:r>
                        <a:rPr lang="es-CO" sz="1800" spc="-40" dirty="0" smtClean="0"/>
                        <a:t>AGRICULTURA</a:t>
                      </a:r>
                      <a:r>
                        <a:rPr lang="es-CO" sz="1800" spc="-65" dirty="0" smtClean="0"/>
                        <a:t> </a:t>
                      </a:r>
                      <a:r>
                        <a:rPr lang="es-CO" sz="1800" spc="-40" dirty="0" smtClean="0"/>
                        <a:t>Y</a:t>
                      </a:r>
                      <a:r>
                        <a:rPr lang="es-CO" sz="1800" spc="-65" dirty="0" smtClean="0"/>
                        <a:t> </a:t>
                      </a:r>
                      <a:r>
                        <a:rPr lang="es-CO" sz="1800" spc="-25" dirty="0" smtClean="0"/>
                        <a:t>DESARROLLO </a:t>
                      </a:r>
                      <a:r>
                        <a:rPr lang="es-CO" sz="1800" spc="-10" dirty="0" smtClean="0"/>
                        <a:t>RURAL</a:t>
                      </a:r>
                      <a:endParaRPr lang="es-CO" sz="1800" dirty="0">
                        <a:latin typeface="Lucida Sans Unicode"/>
                        <a:cs typeface="Lucida Sans Unicode"/>
                      </a:endParaRPr>
                    </a:p>
                  </a:txBody>
                  <a:tcPr marL="0" marR="0" marT="336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36</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638112">
                <a:tc>
                  <a:txBody>
                    <a:bodyPr/>
                    <a:lstStyle/>
                    <a:p>
                      <a:pPr marL="75565" marR="131445">
                        <a:lnSpc>
                          <a:spcPct val="116700"/>
                        </a:lnSpc>
                        <a:spcBef>
                          <a:spcPts val="265"/>
                        </a:spcBef>
                      </a:pPr>
                      <a:r>
                        <a:rPr lang="es-CO" sz="1800" spc="-20" dirty="0" smtClean="0"/>
                        <a:t>SECRETARÍA</a:t>
                      </a:r>
                      <a:r>
                        <a:rPr lang="es-CO" sz="1800" spc="-60" dirty="0" smtClean="0"/>
                        <a:t> </a:t>
                      </a:r>
                      <a:r>
                        <a:rPr lang="es-CO" sz="1800" spc="-10" dirty="0" smtClean="0"/>
                        <a:t>DE</a:t>
                      </a:r>
                      <a:r>
                        <a:rPr lang="es-CO" sz="1800" spc="-60" dirty="0" smtClean="0"/>
                        <a:t> </a:t>
                      </a:r>
                      <a:r>
                        <a:rPr lang="es-CO" sz="1800" spc="-25" dirty="0" smtClean="0"/>
                        <a:t>DESARROLLO</a:t>
                      </a:r>
                      <a:r>
                        <a:rPr lang="es-CO" sz="1800" spc="-60" dirty="0" smtClean="0"/>
                        <a:t> </a:t>
                      </a:r>
                      <a:r>
                        <a:rPr lang="es-CO" sz="1800" spc="-30" dirty="0" smtClean="0"/>
                        <a:t>ECONÓMICO</a:t>
                      </a:r>
                      <a:r>
                        <a:rPr lang="es-CO" sz="1800" spc="-60" dirty="0" smtClean="0"/>
                        <a:t> </a:t>
                      </a:r>
                      <a:r>
                        <a:rPr lang="es-CO" sz="1800" spc="-50" dirty="0" smtClean="0"/>
                        <a:t>Y </a:t>
                      </a:r>
                      <a:r>
                        <a:rPr lang="es-CO" sz="1800" spc="-10" dirty="0" smtClean="0"/>
                        <a:t>COMPETITIVIDAD</a:t>
                      </a:r>
                      <a:endParaRPr lang="es-CO" sz="1800" dirty="0">
                        <a:latin typeface="Lucida Sans Unicode"/>
                        <a:cs typeface="Lucida Sans Unicode"/>
                      </a:endParaRPr>
                    </a:p>
                  </a:txBody>
                  <a:tcPr marL="0" marR="0" marT="336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41</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88123">
                <a:tc>
                  <a:txBody>
                    <a:bodyPr/>
                    <a:lstStyle/>
                    <a:p>
                      <a:pPr marL="75565">
                        <a:lnSpc>
                          <a:spcPct val="100000"/>
                        </a:lnSpc>
                        <a:spcBef>
                          <a:spcPts val="690"/>
                        </a:spcBef>
                      </a:pPr>
                      <a:r>
                        <a:rPr lang="es-CO" sz="1800" spc="-20" dirty="0" smtClean="0"/>
                        <a:t>SECRETARÍA</a:t>
                      </a:r>
                      <a:r>
                        <a:rPr lang="es-CO" sz="1800" spc="-65" dirty="0" smtClean="0"/>
                        <a:t> </a:t>
                      </a:r>
                      <a:r>
                        <a:rPr lang="es-CO" sz="1800" spc="-10" dirty="0" smtClean="0"/>
                        <a:t>DE</a:t>
                      </a:r>
                      <a:r>
                        <a:rPr lang="es-CO" sz="1800" spc="-60" dirty="0" smtClean="0"/>
                        <a:t> </a:t>
                      </a:r>
                      <a:r>
                        <a:rPr lang="es-CO" sz="1800" spc="-30" dirty="0" smtClean="0"/>
                        <a:t>EDUCACIÓN</a:t>
                      </a:r>
                      <a:r>
                        <a:rPr lang="es-CO" sz="1800" spc="-65" dirty="0" smtClean="0"/>
                        <a:t> </a:t>
                      </a:r>
                      <a:r>
                        <a:rPr lang="es-CO" sz="1800" spc="-40" dirty="0" smtClean="0"/>
                        <a:t>Y</a:t>
                      </a:r>
                      <a:r>
                        <a:rPr lang="es-CO" sz="1800" spc="-60" dirty="0" smtClean="0"/>
                        <a:t> </a:t>
                      </a:r>
                      <a:r>
                        <a:rPr lang="es-CO" sz="1800" spc="-10" dirty="0" smtClean="0"/>
                        <a:t>CULTURA</a:t>
                      </a:r>
                      <a:endParaRPr lang="es-CO" sz="1800" dirty="0">
                        <a:latin typeface="Lucida Sans Unicode"/>
                        <a:cs typeface="Lucida Sans Unicode"/>
                      </a:endParaRPr>
                    </a:p>
                  </a:txBody>
                  <a:tcPr marL="0" marR="0" marT="876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49</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638112">
                <a:tc>
                  <a:txBody>
                    <a:bodyPr/>
                    <a:lstStyle/>
                    <a:p>
                      <a:pPr marL="75565" marR="1245235">
                        <a:lnSpc>
                          <a:spcPct val="116700"/>
                        </a:lnSpc>
                        <a:spcBef>
                          <a:spcPts val="265"/>
                        </a:spcBef>
                      </a:pPr>
                      <a:r>
                        <a:rPr lang="es-CO" sz="1800" spc="-20" dirty="0" smtClean="0"/>
                        <a:t>SECRETARÍA</a:t>
                      </a:r>
                      <a:r>
                        <a:rPr lang="es-CO" sz="1800" spc="-65" dirty="0" smtClean="0"/>
                        <a:t> </a:t>
                      </a:r>
                      <a:r>
                        <a:rPr lang="es-CO" sz="1800" spc="-10" dirty="0" smtClean="0"/>
                        <a:t>DE</a:t>
                      </a:r>
                      <a:r>
                        <a:rPr lang="es-CO" sz="1800" spc="-60" dirty="0" smtClean="0"/>
                        <a:t> </a:t>
                      </a:r>
                      <a:r>
                        <a:rPr lang="es-CO" sz="1800" spc="-20" dirty="0" smtClean="0"/>
                        <a:t>GOBIERNO</a:t>
                      </a:r>
                      <a:r>
                        <a:rPr lang="es-CO" sz="1800" spc="-65" dirty="0" smtClean="0"/>
                        <a:t> </a:t>
                      </a:r>
                      <a:r>
                        <a:rPr lang="es-CO" sz="1800" spc="-50" dirty="0" smtClean="0"/>
                        <a:t>Y </a:t>
                      </a:r>
                      <a:r>
                        <a:rPr lang="es-CO" sz="1800" spc="-10" dirty="0" smtClean="0"/>
                        <a:t>PARTICIPACIÓN</a:t>
                      </a:r>
                      <a:endParaRPr lang="es-CO" sz="1800" dirty="0">
                        <a:latin typeface="Lucida Sans Unicode"/>
                        <a:cs typeface="Lucida Sans Unicode"/>
                      </a:endParaRPr>
                    </a:p>
                  </a:txBody>
                  <a:tcPr marL="0" marR="0" marT="336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33</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399814">
                <a:tc>
                  <a:txBody>
                    <a:bodyPr/>
                    <a:lstStyle/>
                    <a:p>
                      <a:pPr marL="75565">
                        <a:lnSpc>
                          <a:spcPct val="100000"/>
                        </a:lnSpc>
                        <a:spcBef>
                          <a:spcPts val="770"/>
                        </a:spcBef>
                      </a:pPr>
                      <a:r>
                        <a:rPr lang="es-CO" sz="1800" spc="-20" dirty="0" smtClean="0"/>
                        <a:t>SECRETARÍA</a:t>
                      </a:r>
                      <a:r>
                        <a:rPr lang="es-CO" sz="1800" spc="-65" dirty="0" smtClean="0"/>
                        <a:t> </a:t>
                      </a:r>
                      <a:r>
                        <a:rPr lang="es-CO" sz="1800" spc="-10" dirty="0" smtClean="0"/>
                        <a:t>DE</a:t>
                      </a:r>
                      <a:r>
                        <a:rPr lang="es-CO" sz="1800" spc="-65" dirty="0" smtClean="0"/>
                        <a:t> </a:t>
                      </a:r>
                      <a:r>
                        <a:rPr lang="es-CO" sz="1800" spc="-10" dirty="0" smtClean="0"/>
                        <a:t>HACIENDA</a:t>
                      </a:r>
                      <a:endParaRPr lang="es-CO" sz="1800" dirty="0">
                        <a:latin typeface="Lucida Sans Unicode"/>
                        <a:cs typeface="Lucida Sans Unicode"/>
                      </a:endParaRPr>
                    </a:p>
                  </a:txBody>
                  <a:tcPr marL="0" marR="0" marT="977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1</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399814">
                <a:tc>
                  <a:txBody>
                    <a:bodyPr/>
                    <a:lstStyle/>
                    <a:p>
                      <a:pPr marL="75565">
                        <a:lnSpc>
                          <a:spcPct val="100000"/>
                        </a:lnSpc>
                        <a:spcBef>
                          <a:spcPts val="770"/>
                        </a:spcBef>
                      </a:pPr>
                      <a:r>
                        <a:rPr lang="es-CO" sz="1800" spc="-20" dirty="0" smtClean="0"/>
                        <a:t>SECRETARÍA</a:t>
                      </a:r>
                      <a:r>
                        <a:rPr lang="es-CO" sz="1800" spc="-65" dirty="0" smtClean="0"/>
                        <a:t> </a:t>
                      </a:r>
                      <a:r>
                        <a:rPr lang="es-CO" sz="1800" spc="-10" dirty="0" smtClean="0"/>
                        <a:t>DE</a:t>
                      </a:r>
                      <a:r>
                        <a:rPr lang="es-CO" sz="1800" spc="-65" dirty="0" smtClean="0"/>
                        <a:t> </a:t>
                      </a:r>
                      <a:r>
                        <a:rPr lang="es-CO" sz="1800" spc="-10" dirty="0" smtClean="0"/>
                        <a:t>INFRAESTRUCTURA</a:t>
                      </a:r>
                      <a:endParaRPr lang="es-CO" sz="1800" dirty="0">
                        <a:latin typeface="Lucida Sans Unicode"/>
                        <a:cs typeface="Lucida Sans Unicode"/>
                      </a:endParaRPr>
                    </a:p>
                  </a:txBody>
                  <a:tcPr marL="0" marR="0" marT="977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28</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388123">
                <a:tc>
                  <a:txBody>
                    <a:bodyPr/>
                    <a:lstStyle/>
                    <a:p>
                      <a:pPr marL="75565">
                        <a:lnSpc>
                          <a:spcPct val="100000"/>
                        </a:lnSpc>
                        <a:spcBef>
                          <a:spcPts val="695"/>
                        </a:spcBef>
                      </a:pPr>
                      <a:r>
                        <a:rPr lang="es-CO" sz="1800" spc="-20" dirty="0" smtClean="0"/>
                        <a:t>SECRETARÍA</a:t>
                      </a:r>
                      <a:r>
                        <a:rPr lang="es-CO" sz="1800" spc="-75" dirty="0" smtClean="0"/>
                        <a:t> </a:t>
                      </a:r>
                      <a:r>
                        <a:rPr lang="es-CO" sz="1800" spc="-10" dirty="0" smtClean="0"/>
                        <a:t>DE</a:t>
                      </a:r>
                      <a:r>
                        <a:rPr lang="es-CO" sz="1800" spc="-75" dirty="0" smtClean="0"/>
                        <a:t> </a:t>
                      </a:r>
                      <a:r>
                        <a:rPr lang="es-CO" sz="1800" spc="-20" dirty="0" smtClean="0"/>
                        <a:t>LA</a:t>
                      </a:r>
                      <a:r>
                        <a:rPr lang="es-CO" sz="1800" spc="-75" dirty="0" smtClean="0"/>
                        <a:t> </a:t>
                      </a:r>
                      <a:r>
                        <a:rPr lang="es-CO" sz="1800" spc="-20" dirty="0" smtClean="0"/>
                        <a:t>MUJER</a:t>
                      </a:r>
                      <a:endParaRPr lang="es-CO" sz="1800" dirty="0">
                        <a:latin typeface="Lucida Sans Unicode"/>
                        <a:cs typeface="Lucida Sans Unicode"/>
                      </a:endParaRPr>
                    </a:p>
                  </a:txBody>
                  <a:tcPr marL="0" marR="0" marT="882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38</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388123">
                <a:tc>
                  <a:txBody>
                    <a:bodyPr/>
                    <a:lstStyle/>
                    <a:p>
                      <a:pPr marL="75565">
                        <a:lnSpc>
                          <a:spcPct val="100000"/>
                        </a:lnSpc>
                        <a:spcBef>
                          <a:spcPts val="700"/>
                        </a:spcBef>
                      </a:pPr>
                      <a:r>
                        <a:rPr lang="es-CO" sz="1800" spc="-20" dirty="0" smtClean="0"/>
                        <a:t>SECRETARÍA</a:t>
                      </a:r>
                      <a:r>
                        <a:rPr lang="es-CO" sz="1800" spc="-65" dirty="0" smtClean="0"/>
                        <a:t> </a:t>
                      </a:r>
                      <a:r>
                        <a:rPr lang="es-CO" sz="1800" spc="-10" dirty="0" smtClean="0"/>
                        <a:t>DE</a:t>
                      </a:r>
                      <a:r>
                        <a:rPr lang="es-CO" sz="1800" spc="-65" dirty="0" smtClean="0"/>
                        <a:t> </a:t>
                      </a:r>
                      <a:r>
                        <a:rPr lang="es-CO" sz="1800" spc="-10" dirty="0" smtClean="0"/>
                        <a:t>SALUD</a:t>
                      </a:r>
                      <a:endParaRPr lang="es-CO" sz="1800" dirty="0">
                        <a:latin typeface="Lucida Sans Unicode"/>
                        <a:cs typeface="Lucida Sans Unicode"/>
                      </a:endParaRPr>
                    </a:p>
                  </a:txBody>
                  <a:tcPr marL="0" marR="0" marT="889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62</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388123">
                <a:tc>
                  <a:txBody>
                    <a:bodyPr/>
                    <a:lstStyle/>
                    <a:p>
                      <a:pPr marL="75565">
                        <a:lnSpc>
                          <a:spcPct val="100000"/>
                        </a:lnSpc>
                        <a:spcBef>
                          <a:spcPts val="700"/>
                        </a:spcBef>
                      </a:pPr>
                      <a:r>
                        <a:rPr lang="es-CO" sz="1800" spc="-20" dirty="0" smtClean="0"/>
                        <a:t>SECRETARÍA</a:t>
                      </a:r>
                      <a:r>
                        <a:rPr lang="es-CO" sz="1800" spc="-30" dirty="0" smtClean="0"/>
                        <a:t> </a:t>
                      </a:r>
                      <a:r>
                        <a:rPr lang="es-CO" sz="1800" spc="-10" dirty="0" smtClean="0"/>
                        <a:t>GENERAL</a:t>
                      </a:r>
                      <a:endParaRPr lang="es-CO" sz="1800" dirty="0">
                        <a:latin typeface="Lucida Sans Unicode"/>
                        <a:cs typeface="Lucida Sans Unicode"/>
                      </a:endParaRPr>
                    </a:p>
                  </a:txBody>
                  <a:tcPr marL="0" marR="0" marT="889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u="none" strike="noStrike" dirty="0">
                          <a:effectLst/>
                        </a:rPr>
                        <a:t>25</a:t>
                      </a:r>
                      <a:endParaRPr lang="es-CO" sz="2000" b="0" i="0" u="none" strike="noStrike" dirty="0">
                        <a:solidFill>
                          <a:srgbClr val="000000"/>
                        </a:solidFill>
                        <a:effectLst/>
                        <a:latin typeface="Lucida Sans" panose="020B0602030504020204"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388123">
                <a:tc>
                  <a:txBody>
                    <a:bodyPr/>
                    <a:lstStyle/>
                    <a:p>
                      <a:pPr marL="75565">
                        <a:lnSpc>
                          <a:spcPct val="100000"/>
                        </a:lnSpc>
                        <a:spcBef>
                          <a:spcPts val="550"/>
                        </a:spcBef>
                      </a:pPr>
                      <a:r>
                        <a:rPr lang="es-CO" sz="1800" b="1" spc="-55" dirty="0" smtClean="0"/>
                        <a:t>TOTALES</a:t>
                      </a:r>
                      <a:endParaRPr lang="es-CO" sz="1800" b="1" dirty="0">
                        <a:latin typeface="Arial Black"/>
                        <a:cs typeface="Arial Black"/>
                      </a:endParaRPr>
                    </a:p>
                  </a:txBody>
                  <a:tcPr marL="0" marR="0" marT="6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 algn="ctr">
                        <a:lnSpc>
                          <a:spcPct val="100000"/>
                        </a:lnSpc>
                        <a:spcBef>
                          <a:spcPts val="675"/>
                        </a:spcBef>
                      </a:pPr>
                      <a:r>
                        <a:rPr sz="2000" b="1" spc="-25" dirty="0"/>
                        <a:t>3</a:t>
                      </a:r>
                      <a:r>
                        <a:rPr lang="es-ES" sz="2000" b="1" spc="-25" dirty="0"/>
                        <a:t>82</a:t>
                      </a:r>
                      <a:endParaRPr sz="2000" b="1" dirty="0">
                        <a:latin typeface="Lucida Sans Unicode"/>
                        <a:cs typeface="Lucida Sans Unicode"/>
                      </a:endParaRPr>
                    </a:p>
                  </a:txBody>
                  <a:tcPr marL="0" marR="0" marT="857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37668" y="0"/>
            <a:ext cx="3231515" cy="1383030"/>
          </a:xfrm>
          <a:custGeom>
            <a:avLst/>
            <a:gdLst/>
            <a:ahLst/>
            <a:cxnLst/>
            <a:rect l="l" t="t" r="r" b="b"/>
            <a:pathLst>
              <a:path w="3231515" h="1383030">
                <a:moveTo>
                  <a:pt x="1615446" y="1382949"/>
                </a:moveTo>
                <a:lnTo>
                  <a:pt x="1567242" y="1382252"/>
                </a:lnTo>
                <a:lnTo>
                  <a:pt x="1519384" y="1380174"/>
                </a:lnTo>
                <a:lnTo>
                  <a:pt x="1471891" y="1376733"/>
                </a:lnTo>
                <a:lnTo>
                  <a:pt x="1424784" y="1371950"/>
                </a:lnTo>
                <a:lnTo>
                  <a:pt x="1378079" y="1365843"/>
                </a:lnTo>
                <a:lnTo>
                  <a:pt x="1331798" y="1358431"/>
                </a:lnTo>
                <a:lnTo>
                  <a:pt x="1285959" y="1349734"/>
                </a:lnTo>
                <a:lnTo>
                  <a:pt x="1240581" y="1339770"/>
                </a:lnTo>
                <a:lnTo>
                  <a:pt x="1195684" y="1328560"/>
                </a:lnTo>
                <a:lnTo>
                  <a:pt x="1151286" y="1316121"/>
                </a:lnTo>
                <a:lnTo>
                  <a:pt x="1107407" y="1302474"/>
                </a:lnTo>
                <a:lnTo>
                  <a:pt x="1064066" y="1287637"/>
                </a:lnTo>
                <a:lnTo>
                  <a:pt x="1021282" y="1271630"/>
                </a:lnTo>
                <a:lnTo>
                  <a:pt x="979074" y="1254471"/>
                </a:lnTo>
                <a:lnTo>
                  <a:pt x="937462" y="1236181"/>
                </a:lnTo>
                <a:lnTo>
                  <a:pt x="896464" y="1216777"/>
                </a:lnTo>
                <a:lnTo>
                  <a:pt x="856100" y="1196280"/>
                </a:lnTo>
                <a:lnTo>
                  <a:pt x="816389" y="1174708"/>
                </a:lnTo>
                <a:lnTo>
                  <a:pt x="777350" y="1152080"/>
                </a:lnTo>
                <a:lnTo>
                  <a:pt x="739003" y="1128417"/>
                </a:lnTo>
                <a:lnTo>
                  <a:pt x="701366" y="1103736"/>
                </a:lnTo>
                <a:lnTo>
                  <a:pt x="664458" y="1078057"/>
                </a:lnTo>
                <a:lnTo>
                  <a:pt x="628299" y="1051400"/>
                </a:lnTo>
                <a:lnTo>
                  <a:pt x="592908" y="1023783"/>
                </a:lnTo>
                <a:lnTo>
                  <a:pt x="558304" y="995225"/>
                </a:lnTo>
                <a:lnTo>
                  <a:pt x="524507" y="965746"/>
                </a:lnTo>
                <a:lnTo>
                  <a:pt x="491534" y="935366"/>
                </a:lnTo>
                <a:lnTo>
                  <a:pt x="459407" y="904102"/>
                </a:lnTo>
                <a:lnTo>
                  <a:pt x="428143" y="871974"/>
                </a:lnTo>
                <a:lnTo>
                  <a:pt x="397762" y="839002"/>
                </a:lnTo>
                <a:lnTo>
                  <a:pt x="368283" y="805204"/>
                </a:lnTo>
                <a:lnTo>
                  <a:pt x="339726" y="770601"/>
                </a:lnTo>
                <a:lnTo>
                  <a:pt x="312109" y="735210"/>
                </a:lnTo>
                <a:lnTo>
                  <a:pt x="285451" y="699051"/>
                </a:lnTo>
                <a:lnTo>
                  <a:pt x="259773" y="662143"/>
                </a:lnTo>
                <a:lnTo>
                  <a:pt x="235092" y="624506"/>
                </a:lnTo>
                <a:lnTo>
                  <a:pt x="211428" y="586158"/>
                </a:lnTo>
                <a:lnTo>
                  <a:pt x="188801" y="547119"/>
                </a:lnTo>
                <a:lnTo>
                  <a:pt x="167229" y="507408"/>
                </a:lnTo>
                <a:lnTo>
                  <a:pt x="146732" y="467044"/>
                </a:lnTo>
                <a:lnTo>
                  <a:pt x="127328" y="426046"/>
                </a:lnTo>
                <a:lnTo>
                  <a:pt x="109037" y="384434"/>
                </a:lnTo>
                <a:lnTo>
                  <a:pt x="91879" y="342226"/>
                </a:lnTo>
                <a:lnTo>
                  <a:pt x="75872" y="299442"/>
                </a:lnTo>
                <a:lnTo>
                  <a:pt x="61035" y="256101"/>
                </a:lnTo>
                <a:lnTo>
                  <a:pt x="47387" y="212222"/>
                </a:lnTo>
                <a:lnTo>
                  <a:pt x="34949" y="167824"/>
                </a:lnTo>
                <a:lnTo>
                  <a:pt x="23738" y="122927"/>
                </a:lnTo>
                <a:lnTo>
                  <a:pt x="13775" y="77549"/>
                </a:lnTo>
                <a:lnTo>
                  <a:pt x="5078" y="31710"/>
                </a:lnTo>
                <a:lnTo>
                  <a:pt x="0" y="0"/>
                </a:lnTo>
                <a:lnTo>
                  <a:pt x="3230894" y="0"/>
                </a:lnTo>
                <a:lnTo>
                  <a:pt x="3217118" y="77549"/>
                </a:lnTo>
                <a:lnTo>
                  <a:pt x="3207155" y="122927"/>
                </a:lnTo>
                <a:lnTo>
                  <a:pt x="3195944" y="167824"/>
                </a:lnTo>
                <a:lnTo>
                  <a:pt x="3183506" y="212222"/>
                </a:lnTo>
                <a:lnTo>
                  <a:pt x="3169858" y="256101"/>
                </a:lnTo>
                <a:lnTo>
                  <a:pt x="3155022" y="299442"/>
                </a:lnTo>
                <a:lnTo>
                  <a:pt x="3139014" y="342226"/>
                </a:lnTo>
                <a:lnTo>
                  <a:pt x="3121856" y="384434"/>
                </a:lnTo>
                <a:lnTo>
                  <a:pt x="3103565" y="426046"/>
                </a:lnTo>
                <a:lnTo>
                  <a:pt x="3084161" y="467044"/>
                </a:lnTo>
                <a:lnTo>
                  <a:pt x="3063664" y="507408"/>
                </a:lnTo>
                <a:lnTo>
                  <a:pt x="3042092" y="547119"/>
                </a:lnTo>
                <a:lnTo>
                  <a:pt x="3019465" y="586158"/>
                </a:lnTo>
                <a:lnTo>
                  <a:pt x="2995801" y="624506"/>
                </a:lnTo>
                <a:lnTo>
                  <a:pt x="2971120" y="662143"/>
                </a:lnTo>
                <a:lnTo>
                  <a:pt x="2945441" y="699051"/>
                </a:lnTo>
                <a:lnTo>
                  <a:pt x="2918784" y="735210"/>
                </a:lnTo>
                <a:lnTo>
                  <a:pt x="2891167" y="770601"/>
                </a:lnTo>
                <a:lnTo>
                  <a:pt x="2862609" y="805204"/>
                </a:lnTo>
                <a:lnTo>
                  <a:pt x="2833131" y="839002"/>
                </a:lnTo>
                <a:lnTo>
                  <a:pt x="2802750" y="871974"/>
                </a:lnTo>
                <a:lnTo>
                  <a:pt x="2771486" y="904102"/>
                </a:lnTo>
                <a:lnTo>
                  <a:pt x="2739358" y="935366"/>
                </a:lnTo>
                <a:lnTo>
                  <a:pt x="2706386" y="965746"/>
                </a:lnTo>
                <a:lnTo>
                  <a:pt x="2672589" y="995225"/>
                </a:lnTo>
                <a:lnTo>
                  <a:pt x="2637985" y="1023783"/>
                </a:lnTo>
                <a:lnTo>
                  <a:pt x="2602594" y="1051400"/>
                </a:lnTo>
                <a:lnTo>
                  <a:pt x="2566435" y="1078057"/>
                </a:lnTo>
                <a:lnTo>
                  <a:pt x="2529527" y="1103736"/>
                </a:lnTo>
                <a:lnTo>
                  <a:pt x="2491890" y="1128417"/>
                </a:lnTo>
                <a:lnTo>
                  <a:pt x="2453542" y="1152080"/>
                </a:lnTo>
                <a:lnTo>
                  <a:pt x="2414503" y="1174708"/>
                </a:lnTo>
                <a:lnTo>
                  <a:pt x="2374792" y="1196280"/>
                </a:lnTo>
                <a:lnTo>
                  <a:pt x="2334428" y="1216777"/>
                </a:lnTo>
                <a:lnTo>
                  <a:pt x="2293430" y="1236181"/>
                </a:lnTo>
                <a:lnTo>
                  <a:pt x="2251818" y="1254471"/>
                </a:lnTo>
                <a:lnTo>
                  <a:pt x="2209610" y="1271630"/>
                </a:lnTo>
                <a:lnTo>
                  <a:pt x="2166826" y="1287637"/>
                </a:lnTo>
                <a:lnTo>
                  <a:pt x="2123485" y="1302474"/>
                </a:lnTo>
                <a:lnTo>
                  <a:pt x="2079606" y="1316121"/>
                </a:lnTo>
                <a:lnTo>
                  <a:pt x="2035208" y="1328560"/>
                </a:lnTo>
                <a:lnTo>
                  <a:pt x="1990311" y="1339770"/>
                </a:lnTo>
                <a:lnTo>
                  <a:pt x="1944933" y="1349734"/>
                </a:lnTo>
                <a:lnTo>
                  <a:pt x="1899094" y="1358431"/>
                </a:lnTo>
                <a:lnTo>
                  <a:pt x="1852812" y="1365843"/>
                </a:lnTo>
                <a:lnTo>
                  <a:pt x="1806108" y="1371950"/>
                </a:lnTo>
                <a:lnTo>
                  <a:pt x="1759000" y="1376733"/>
                </a:lnTo>
                <a:lnTo>
                  <a:pt x="1711508" y="1380174"/>
                </a:lnTo>
                <a:lnTo>
                  <a:pt x="1663650" y="1382252"/>
                </a:lnTo>
                <a:lnTo>
                  <a:pt x="1615446" y="1382949"/>
                </a:lnTo>
                <a:close/>
              </a:path>
            </a:pathLst>
          </a:custGeom>
          <a:solidFill>
            <a:srgbClr val="6A6B3C"/>
          </a:solidFill>
        </p:spPr>
        <p:txBody>
          <a:bodyPr wrap="square" lIns="0" tIns="0" rIns="0" bIns="0" rtlCol="0"/>
          <a:lstStyle/>
          <a:p>
            <a:endParaRPr/>
          </a:p>
        </p:txBody>
      </p:sp>
      <p:sp>
        <p:nvSpPr>
          <p:cNvPr id="3" name="object 3"/>
          <p:cNvSpPr/>
          <p:nvPr/>
        </p:nvSpPr>
        <p:spPr>
          <a:xfrm>
            <a:off x="0" y="9656008"/>
            <a:ext cx="18288000" cy="631190"/>
          </a:xfrm>
          <a:custGeom>
            <a:avLst/>
            <a:gdLst/>
            <a:ahLst/>
            <a:cxnLst/>
            <a:rect l="l" t="t" r="r" b="b"/>
            <a:pathLst>
              <a:path w="18288000" h="631190">
                <a:moveTo>
                  <a:pt x="18288000" y="630991"/>
                </a:moveTo>
                <a:lnTo>
                  <a:pt x="0" y="630991"/>
                </a:lnTo>
                <a:lnTo>
                  <a:pt x="0" y="0"/>
                </a:lnTo>
                <a:lnTo>
                  <a:pt x="18288000" y="0"/>
                </a:lnTo>
                <a:lnTo>
                  <a:pt x="18288000" y="630991"/>
                </a:lnTo>
                <a:close/>
              </a:path>
            </a:pathLst>
          </a:custGeom>
          <a:solidFill>
            <a:srgbClr val="6A6B3C"/>
          </a:solidFill>
        </p:spPr>
        <p:txBody>
          <a:bodyPr wrap="square" lIns="0" tIns="0" rIns="0" bIns="0" rtlCol="0"/>
          <a:lstStyle/>
          <a:p>
            <a:endParaRPr/>
          </a:p>
        </p:txBody>
      </p:sp>
      <p:sp>
        <p:nvSpPr>
          <p:cNvPr id="4" name="object 4"/>
          <p:cNvSpPr txBox="1">
            <a:spLocks noGrp="1"/>
          </p:cNvSpPr>
          <p:nvPr>
            <p:ph type="title"/>
          </p:nvPr>
        </p:nvSpPr>
        <p:spPr>
          <a:xfrm>
            <a:off x="16322151" y="24023"/>
            <a:ext cx="872490" cy="845185"/>
          </a:xfrm>
          <a:prstGeom prst="rect">
            <a:avLst/>
          </a:prstGeom>
        </p:spPr>
        <p:txBody>
          <a:bodyPr vert="horz" wrap="square" lIns="0" tIns="15875" rIns="0" bIns="0" rtlCol="0">
            <a:spAutoFit/>
          </a:bodyPr>
          <a:lstStyle/>
          <a:p>
            <a:pPr marL="12700">
              <a:lnSpc>
                <a:spcPct val="100000"/>
              </a:lnSpc>
              <a:spcBef>
                <a:spcPts val="125"/>
              </a:spcBef>
            </a:pPr>
            <a:r>
              <a:rPr spc="-60" dirty="0" smtClean="0"/>
              <a:t>0</a:t>
            </a:r>
            <a:r>
              <a:rPr lang="en-US" spc="-60" dirty="0"/>
              <a:t>4</a:t>
            </a:r>
            <a:endParaRPr spc="-60" dirty="0"/>
          </a:p>
        </p:txBody>
      </p:sp>
      <p:sp>
        <p:nvSpPr>
          <p:cNvPr id="5" name="object 5"/>
          <p:cNvSpPr/>
          <p:nvPr/>
        </p:nvSpPr>
        <p:spPr>
          <a:xfrm>
            <a:off x="49829" y="319193"/>
            <a:ext cx="1104900" cy="1104900"/>
          </a:xfrm>
          <a:custGeom>
            <a:avLst/>
            <a:gdLst/>
            <a:ahLst/>
            <a:cxnLst/>
            <a:rect l="l" t="t" r="r" b="b"/>
            <a:pathLst>
              <a:path w="1104900" h="1104900">
                <a:moveTo>
                  <a:pt x="552260" y="1104521"/>
                </a:moveTo>
                <a:lnTo>
                  <a:pt x="504609" y="1102493"/>
                </a:lnTo>
                <a:lnTo>
                  <a:pt x="458083" y="1096523"/>
                </a:lnTo>
                <a:lnTo>
                  <a:pt x="412849" y="1086774"/>
                </a:lnTo>
                <a:lnTo>
                  <a:pt x="369072" y="1073413"/>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7"/>
                </a:lnTo>
                <a:lnTo>
                  <a:pt x="47915" y="777602"/>
                </a:lnTo>
                <a:lnTo>
                  <a:pt x="31107" y="735448"/>
                </a:lnTo>
                <a:lnTo>
                  <a:pt x="17746" y="691671"/>
                </a:lnTo>
                <a:lnTo>
                  <a:pt x="7997" y="646437"/>
                </a:lnTo>
                <a:lnTo>
                  <a:pt x="2027" y="599911"/>
                </a:lnTo>
                <a:lnTo>
                  <a:pt x="0" y="552260"/>
                </a:lnTo>
                <a:lnTo>
                  <a:pt x="2027" y="504609"/>
                </a:lnTo>
                <a:lnTo>
                  <a:pt x="7997" y="458083"/>
                </a:lnTo>
                <a:lnTo>
                  <a:pt x="17746" y="412849"/>
                </a:lnTo>
                <a:lnTo>
                  <a:pt x="31107" y="369072"/>
                </a:lnTo>
                <a:lnTo>
                  <a:pt x="47915" y="326918"/>
                </a:lnTo>
                <a:lnTo>
                  <a:pt x="68003" y="286553"/>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7" y="68003"/>
                </a:lnTo>
                <a:lnTo>
                  <a:pt x="856378" y="91206"/>
                </a:lnTo>
                <a:lnTo>
                  <a:pt x="892669" y="117358"/>
                </a:lnTo>
                <a:lnTo>
                  <a:pt x="926674" y="146293"/>
                </a:lnTo>
                <a:lnTo>
                  <a:pt x="958227" y="177846"/>
                </a:lnTo>
                <a:lnTo>
                  <a:pt x="987162" y="211851"/>
                </a:lnTo>
                <a:lnTo>
                  <a:pt x="1013314" y="248142"/>
                </a:lnTo>
                <a:lnTo>
                  <a:pt x="1036517" y="286553"/>
                </a:lnTo>
                <a:lnTo>
                  <a:pt x="1056605" y="326918"/>
                </a:lnTo>
                <a:lnTo>
                  <a:pt x="1073413" y="369072"/>
                </a:lnTo>
                <a:lnTo>
                  <a:pt x="1086774" y="412849"/>
                </a:lnTo>
                <a:lnTo>
                  <a:pt x="1096523" y="458083"/>
                </a:lnTo>
                <a:lnTo>
                  <a:pt x="1102493" y="504609"/>
                </a:lnTo>
                <a:lnTo>
                  <a:pt x="1104521" y="552260"/>
                </a:lnTo>
                <a:lnTo>
                  <a:pt x="1102493" y="599911"/>
                </a:lnTo>
                <a:lnTo>
                  <a:pt x="1096523" y="646437"/>
                </a:lnTo>
                <a:lnTo>
                  <a:pt x="1086774" y="691671"/>
                </a:lnTo>
                <a:lnTo>
                  <a:pt x="1073413" y="735448"/>
                </a:lnTo>
                <a:lnTo>
                  <a:pt x="1056605" y="777602"/>
                </a:lnTo>
                <a:lnTo>
                  <a:pt x="1036517" y="817967"/>
                </a:lnTo>
                <a:lnTo>
                  <a:pt x="1013314" y="856378"/>
                </a:lnTo>
                <a:lnTo>
                  <a:pt x="987162" y="892669"/>
                </a:lnTo>
                <a:lnTo>
                  <a:pt x="958227" y="926674"/>
                </a:lnTo>
                <a:lnTo>
                  <a:pt x="926674" y="958227"/>
                </a:lnTo>
                <a:lnTo>
                  <a:pt x="892669" y="987162"/>
                </a:lnTo>
                <a:lnTo>
                  <a:pt x="856378" y="1013314"/>
                </a:lnTo>
                <a:lnTo>
                  <a:pt x="817967" y="1036517"/>
                </a:lnTo>
                <a:lnTo>
                  <a:pt x="777602" y="1056605"/>
                </a:lnTo>
                <a:lnTo>
                  <a:pt x="735448" y="1073413"/>
                </a:lnTo>
                <a:lnTo>
                  <a:pt x="691671" y="1086774"/>
                </a:lnTo>
                <a:lnTo>
                  <a:pt x="646437" y="1096523"/>
                </a:lnTo>
                <a:lnTo>
                  <a:pt x="599911" y="1102493"/>
                </a:lnTo>
                <a:lnTo>
                  <a:pt x="552260" y="1104521"/>
                </a:lnTo>
                <a:close/>
              </a:path>
            </a:pathLst>
          </a:custGeom>
          <a:solidFill>
            <a:srgbClr val="FFC61A"/>
          </a:solidFill>
        </p:spPr>
        <p:txBody>
          <a:bodyPr wrap="square" lIns="0" tIns="0" rIns="0" bIns="0" rtlCol="0"/>
          <a:lstStyle/>
          <a:p>
            <a:endParaRPr/>
          </a:p>
        </p:txBody>
      </p:sp>
      <p:sp>
        <p:nvSpPr>
          <p:cNvPr id="6" name="object 6"/>
          <p:cNvSpPr txBox="1"/>
          <p:nvPr/>
        </p:nvSpPr>
        <p:spPr>
          <a:xfrm>
            <a:off x="230704" y="451820"/>
            <a:ext cx="742950" cy="711200"/>
          </a:xfrm>
          <a:prstGeom prst="rect">
            <a:avLst/>
          </a:prstGeom>
        </p:spPr>
        <p:txBody>
          <a:bodyPr vert="horz" wrap="square" lIns="0" tIns="12700" rIns="0" bIns="0" rtlCol="0">
            <a:spAutoFit/>
          </a:bodyPr>
          <a:lstStyle/>
          <a:p>
            <a:pPr marL="12700">
              <a:lnSpc>
                <a:spcPct val="100000"/>
              </a:lnSpc>
              <a:spcBef>
                <a:spcPts val="100"/>
              </a:spcBef>
            </a:pPr>
            <a:r>
              <a:rPr sz="4500" b="1" spc="-25" dirty="0" smtClean="0">
                <a:solidFill>
                  <a:srgbClr val="FFFFFF"/>
                </a:solidFill>
                <a:latin typeface="Tahoma"/>
                <a:cs typeface="Tahoma"/>
              </a:rPr>
              <a:t>0</a:t>
            </a:r>
            <a:r>
              <a:rPr lang="en-US" sz="4500" b="1" spc="-25" dirty="0">
                <a:solidFill>
                  <a:srgbClr val="FFFFFF"/>
                </a:solidFill>
                <a:latin typeface="Tahoma"/>
                <a:cs typeface="Tahoma"/>
              </a:rPr>
              <a:t>4</a:t>
            </a:r>
            <a:endParaRPr sz="4500" dirty="0">
              <a:latin typeface="Tahoma"/>
              <a:cs typeface="Tahoma"/>
            </a:endParaRPr>
          </a:p>
        </p:txBody>
      </p:sp>
      <p:sp>
        <p:nvSpPr>
          <p:cNvPr id="7" name="object 7"/>
          <p:cNvSpPr txBox="1"/>
          <p:nvPr/>
        </p:nvSpPr>
        <p:spPr>
          <a:xfrm>
            <a:off x="1449736" y="59641"/>
            <a:ext cx="11296613" cy="1103379"/>
          </a:xfrm>
          <a:prstGeom prst="rect">
            <a:avLst/>
          </a:prstGeom>
        </p:spPr>
        <p:txBody>
          <a:bodyPr vert="horz" wrap="square" lIns="0" tIns="12700" rIns="0" bIns="0" rtlCol="0">
            <a:spAutoFit/>
          </a:bodyPr>
          <a:lstStyle/>
          <a:p>
            <a:pPr marL="12700" marR="5080" indent="-3903979" algn="l">
              <a:lnSpc>
                <a:spcPct val="116100"/>
              </a:lnSpc>
              <a:spcBef>
                <a:spcPts val="100"/>
              </a:spcBef>
            </a:pPr>
            <a:r>
              <a:rPr sz="3200" b="1" spc="-320" dirty="0">
                <a:solidFill>
                  <a:srgbClr val="6A6B3C"/>
                </a:solidFill>
                <a:latin typeface="Tahoma"/>
                <a:cs typeface="Tahoma"/>
              </a:rPr>
              <a:t>EJECUCIÓN</a:t>
            </a:r>
            <a:r>
              <a:rPr lang="es-ES" sz="3200" b="1" spc="-320" dirty="0">
                <a:solidFill>
                  <a:srgbClr val="6A6B3C"/>
                </a:solidFill>
                <a:latin typeface="Tahoma"/>
                <a:cs typeface="Tahoma"/>
              </a:rPr>
              <a:t> FÍSICA </a:t>
            </a:r>
            <a:r>
              <a:rPr sz="3200" b="1" spc="-320" dirty="0">
                <a:solidFill>
                  <a:srgbClr val="6A6B3C"/>
                </a:solidFill>
                <a:latin typeface="Tahoma"/>
                <a:cs typeface="Tahoma"/>
              </a:rPr>
              <a:t>POR DEPENDENCIAS DEL PRIMER</a:t>
            </a:r>
            <a:r>
              <a:rPr lang="es-ES" sz="3200" b="1" spc="-320" dirty="0">
                <a:solidFill>
                  <a:srgbClr val="6A6B3C"/>
                </a:solidFill>
                <a:latin typeface="Tahoma"/>
                <a:cs typeface="Tahoma"/>
              </a:rPr>
              <a:t> SE</a:t>
            </a:r>
            <a:r>
              <a:rPr sz="3200" b="1" spc="-320" dirty="0">
                <a:solidFill>
                  <a:srgbClr val="6A6B3C"/>
                </a:solidFill>
                <a:latin typeface="Tahoma"/>
                <a:cs typeface="Tahoma"/>
              </a:rPr>
              <a:t>MESTRE DEL AÑO </a:t>
            </a:r>
            <a:r>
              <a:rPr lang="es-ES" sz="3200" b="1" spc="-320" dirty="0">
                <a:solidFill>
                  <a:srgbClr val="6A6B3C"/>
                </a:solidFill>
                <a:latin typeface="Tahoma"/>
                <a:cs typeface="Tahoma"/>
              </a:rPr>
              <a:t>2025</a:t>
            </a:r>
            <a:endParaRPr sz="3200" b="1" spc="-320" dirty="0">
              <a:solidFill>
                <a:srgbClr val="6A6B3C"/>
              </a:solidFill>
              <a:latin typeface="Tahoma"/>
              <a:cs typeface="Tahoma"/>
            </a:endParaRPr>
          </a:p>
        </p:txBody>
      </p:sp>
      <p:sp>
        <p:nvSpPr>
          <p:cNvPr id="8" name="object 8"/>
          <p:cNvSpPr/>
          <p:nvPr/>
        </p:nvSpPr>
        <p:spPr>
          <a:xfrm>
            <a:off x="13186899" y="1231900"/>
            <a:ext cx="4340543" cy="7823200"/>
          </a:xfrm>
          <a:custGeom>
            <a:avLst/>
            <a:gdLst/>
            <a:ahLst/>
            <a:cxnLst/>
            <a:rect l="l" t="t" r="r" b="b"/>
            <a:pathLst>
              <a:path w="4724400" h="7823200">
                <a:moveTo>
                  <a:pt x="12700" y="1955800"/>
                </a:moveTo>
                <a:lnTo>
                  <a:pt x="12700" y="5880100"/>
                </a:lnTo>
                <a:lnTo>
                  <a:pt x="0" y="5829300"/>
                </a:lnTo>
                <a:lnTo>
                  <a:pt x="0" y="1993900"/>
                </a:lnTo>
                <a:lnTo>
                  <a:pt x="12700" y="1955800"/>
                </a:lnTo>
                <a:close/>
              </a:path>
              <a:path w="4724400" h="7823200">
                <a:moveTo>
                  <a:pt x="38100" y="1778000"/>
                </a:moveTo>
                <a:lnTo>
                  <a:pt x="38100" y="6057900"/>
                </a:lnTo>
                <a:lnTo>
                  <a:pt x="25400" y="6007100"/>
                </a:lnTo>
                <a:lnTo>
                  <a:pt x="12700" y="5969000"/>
                </a:lnTo>
                <a:lnTo>
                  <a:pt x="12700" y="1854200"/>
                </a:lnTo>
                <a:lnTo>
                  <a:pt x="38100" y="1778000"/>
                </a:lnTo>
                <a:close/>
              </a:path>
              <a:path w="4724400" h="7823200">
                <a:moveTo>
                  <a:pt x="4673600" y="1689100"/>
                </a:moveTo>
                <a:lnTo>
                  <a:pt x="4673600" y="6134100"/>
                </a:lnTo>
                <a:lnTo>
                  <a:pt x="4660900" y="6184900"/>
                </a:lnTo>
                <a:lnTo>
                  <a:pt x="4648200" y="6223000"/>
                </a:lnTo>
                <a:lnTo>
                  <a:pt x="4635500" y="6273800"/>
                </a:lnTo>
                <a:lnTo>
                  <a:pt x="4622800" y="6311900"/>
                </a:lnTo>
                <a:lnTo>
                  <a:pt x="4597400" y="6350000"/>
                </a:lnTo>
                <a:lnTo>
                  <a:pt x="4584700" y="6388100"/>
                </a:lnTo>
                <a:lnTo>
                  <a:pt x="4572000" y="6438900"/>
                </a:lnTo>
                <a:lnTo>
                  <a:pt x="4559300" y="6477000"/>
                </a:lnTo>
                <a:lnTo>
                  <a:pt x="4533900" y="6515100"/>
                </a:lnTo>
                <a:lnTo>
                  <a:pt x="4521200" y="6553200"/>
                </a:lnTo>
                <a:lnTo>
                  <a:pt x="4470400" y="6629400"/>
                </a:lnTo>
                <a:lnTo>
                  <a:pt x="4457700" y="6667500"/>
                </a:lnTo>
                <a:lnTo>
                  <a:pt x="4279900" y="6934200"/>
                </a:lnTo>
                <a:lnTo>
                  <a:pt x="4216400" y="6997700"/>
                </a:lnTo>
                <a:lnTo>
                  <a:pt x="4191000" y="7035800"/>
                </a:lnTo>
                <a:lnTo>
                  <a:pt x="3975100" y="7251700"/>
                </a:lnTo>
                <a:lnTo>
                  <a:pt x="3860800" y="7327900"/>
                </a:lnTo>
                <a:lnTo>
                  <a:pt x="3822700" y="7366000"/>
                </a:lnTo>
                <a:lnTo>
                  <a:pt x="3784600" y="7391400"/>
                </a:lnTo>
                <a:lnTo>
                  <a:pt x="3759200" y="7416800"/>
                </a:lnTo>
                <a:lnTo>
                  <a:pt x="3670300" y="7467600"/>
                </a:lnTo>
                <a:lnTo>
                  <a:pt x="3632200" y="7480300"/>
                </a:lnTo>
                <a:lnTo>
                  <a:pt x="3517900" y="7556500"/>
                </a:lnTo>
                <a:lnTo>
                  <a:pt x="3479800" y="7569200"/>
                </a:lnTo>
                <a:lnTo>
                  <a:pt x="3429000" y="7594600"/>
                </a:lnTo>
                <a:lnTo>
                  <a:pt x="3390900" y="7607300"/>
                </a:lnTo>
                <a:lnTo>
                  <a:pt x="3352800" y="7632700"/>
                </a:lnTo>
                <a:lnTo>
                  <a:pt x="3302000" y="7645400"/>
                </a:lnTo>
                <a:lnTo>
                  <a:pt x="3263900" y="7670800"/>
                </a:lnTo>
                <a:lnTo>
                  <a:pt x="3175000" y="7696200"/>
                </a:lnTo>
                <a:lnTo>
                  <a:pt x="2806700" y="7797800"/>
                </a:lnTo>
                <a:lnTo>
                  <a:pt x="1917700" y="7797800"/>
                </a:lnTo>
                <a:lnTo>
                  <a:pt x="1549400" y="7696200"/>
                </a:lnTo>
                <a:lnTo>
                  <a:pt x="1460500" y="7670800"/>
                </a:lnTo>
                <a:lnTo>
                  <a:pt x="1422400" y="7645400"/>
                </a:lnTo>
                <a:lnTo>
                  <a:pt x="1371600" y="7632700"/>
                </a:lnTo>
                <a:lnTo>
                  <a:pt x="1333500" y="7607300"/>
                </a:lnTo>
                <a:lnTo>
                  <a:pt x="1295400" y="7594600"/>
                </a:lnTo>
                <a:lnTo>
                  <a:pt x="1244600" y="7569200"/>
                </a:lnTo>
                <a:lnTo>
                  <a:pt x="1206500" y="7556500"/>
                </a:lnTo>
                <a:lnTo>
                  <a:pt x="1092200" y="7480300"/>
                </a:lnTo>
                <a:lnTo>
                  <a:pt x="1041400" y="7467600"/>
                </a:lnTo>
                <a:lnTo>
                  <a:pt x="927100" y="7391400"/>
                </a:lnTo>
                <a:lnTo>
                  <a:pt x="863600" y="7327900"/>
                </a:lnTo>
                <a:lnTo>
                  <a:pt x="749300" y="7251700"/>
                </a:lnTo>
                <a:lnTo>
                  <a:pt x="495300" y="6997700"/>
                </a:lnTo>
                <a:lnTo>
                  <a:pt x="469900" y="6959600"/>
                </a:lnTo>
                <a:lnTo>
                  <a:pt x="444500" y="6934200"/>
                </a:lnTo>
                <a:lnTo>
                  <a:pt x="266700" y="6667500"/>
                </a:lnTo>
                <a:lnTo>
                  <a:pt x="254000" y="6629400"/>
                </a:lnTo>
                <a:lnTo>
                  <a:pt x="203200" y="6553200"/>
                </a:lnTo>
                <a:lnTo>
                  <a:pt x="190500" y="6515100"/>
                </a:lnTo>
                <a:lnTo>
                  <a:pt x="165100" y="6477000"/>
                </a:lnTo>
                <a:lnTo>
                  <a:pt x="152400" y="6438900"/>
                </a:lnTo>
                <a:lnTo>
                  <a:pt x="139700" y="6388100"/>
                </a:lnTo>
                <a:lnTo>
                  <a:pt x="114300" y="6350000"/>
                </a:lnTo>
                <a:lnTo>
                  <a:pt x="88900" y="6273800"/>
                </a:lnTo>
                <a:lnTo>
                  <a:pt x="76200" y="6223000"/>
                </a:lnTo>
                <a:lnTo>
                  <a:pt x="63500" y="6184900"/>
                </a:lnTo>
                <a:lnTo>
                  <a:pt x="50800" y="6134100"/>
                </a:lnTo>
                <a:lnTo>
                  <a:pt x="38100" y="6096000"/>
                </a:lnTo>
                <a:lnTo>
                  <a:pt x="38100" y="1727200"/>
                </a:lnTo>
                <a:lnTo>
                  <a:pt x="50800" y="1689100"/>
                </a:lnTo>
                <a:lnTo>
                  <a:pt x="63500" y="1638300"/>
                </a:lnTo>
                <a:lnTo>
                  <a:pt x="88900" y="1562100"/>
                </a:lnTo>
                <a:lnTo>
                  <a:pt x="101600" y="1511300"/>
                </a:lnTo>
                <a:lnTo>
                  <a:pt x="114300" y="1473200"/>
                </a:lnTo>
                <a:lnTo>
                  <a:pt x="139700" y="1435100"/>
                </a:lnTo>
                <a:lnTo>
                  <a:pt x="152400" y="1384300"/>
                </a:lnTo>
                <a:lnTo>
                  <a:pt x="165100" y="1346200"/>
                </a:lnTo>
                <a:lnTo>
                  <a:pt x="190500" y="1308100"/>
                </a:lnTo>
                <a:lnTo>
                  <a:pt x="203200" y="1270000"/>
                </a:lnTo>
                <a:lnTo>
                  <a:pt x="254000" y="1193800"/>
                </a:lnTo>
                <a:lnTo>
                  <a:pt x="266700" y="1155700"/>
                </a:lnTo>
                <a:lnTo>
                  <a:pt x="419100" y="927100"/>
                </a:lnTo>
                <a:lnTo>
                  <a:pt x="444500" y="901700"/>
                </a:lnTo>
                <a:lnTo>
                  <a:pt x="495300" y="825500"/>
                </a:lnTo>
                <a:lnTo>
                  <a:pt x="533400" y="800100"/>
                </a:lnTo>
                <a:lnTo>
                  <a:pt x="558800" y="762000"/>
                </a:lnTo>
                <a:lnTo>
                  <a:pt x="685800" y="635000"/>
                </a:lnTo>
                <a:lnTo>
                  <a:pt x="723900" y="609600"/>
                </a:lnTo>
                <a:lnTo>
                  <a:pt x="749300" y="571500"/>
                </a:lnTo>
                <a:lnTo>
                  <a:pt x="863600" y="495300"/>
                </a:lnTo>
                <a:lnTo>
                  <a:pt x="927100" y="431800"/>
                </a:lnTo>
                <a:lnTo>
                  <a:pt x="1041400" y="355600"/>
                </a:lnTo>
                <a:lnTo>
                  <a:pt x="1092200" y="342900"/>
                </a:lnTo>
                <a:lnTo>
                  <a:pt x="1206500" y="266700"/>
                </a:lnTo>
                <a:lnTo>
                  <a:pt x="1244600" y="254000"/>
                </a:lnTo>
                <a:lnTo>
                  <a:pt x="1295400" y="228600"/>
                </a:lnTo>
                <a:lnTo>
                  <a:pt x="1333500" y="215900"/>
                </a:lnTo>
                <a:lnTo>
                  <a:pt x="1371600" y="190500"/>
                </a:lnTo>
                <a:lnTo>
                  <a:pt x="1422400" y="177800"/>
                </a:lnTo>
                <a:lnTo>
                  <a:pt x="1460500" y="152400"/>
                </a:lnTo>
                <a:lnTo>
                  <a:pt x="1828800" y="50800"/>
                </a:lnTo>
                <a:lnTo>
                  <a:pt x="1866900" y="38100"/>
                </a:lnTo>
                <a:lnTo>
                  <a:pt x="2857500" y="38100"/>
                </a:lnTo>
                <a:lnTo>
                  <a:pt x="2895600" y="50800"/>
                </a:lnTo>
                <a:lnTo>
                  <a:pt x="3263900" y="152400"/>
                </a:lnTo>
                <a:lnTo>
                  <a:pt x="3302000" y="177800"/>
                </a:lnTo>
                <a:lnTo>
                  <a:pt x="3352800" y="190500"/>
                </a:lnTo>
                <a:lnTo>
                  <a:pt x="3390900" y="215900"/>
                </a:lnTo>
                <a:lnTo>
                  <a:pt x="3429000" y="228600"/>
                </a:lnTo>
                <a:lnTo>
                  <a:pt x="3479800" y="254000"/>
                </a:lnTo>
                <a:lnTo>
                  <a:pt x="3517900" y="266700"/>
                </a:lnTo>
                <a:lnTo>
                  <a:pt x="3632200" y="342900"/>
                </a:lnTo>
                <a:lnTo>
                  <a:pt x="3670300" y="355600"/>
                </a:lnTo>
                <a:lnTo>
                  <a:pt x="3759200" y="406400"/>
                </a:lnTo>
                <a:lnTo>
                  <a:pt x="3784600" y="431800"/>
                </a:lnTo>
                <a:lnTo>
                  <a:pt x="3822700" y="457200"/>
                </a:lnTo>
                <a:lnTo>
                  <a:pt x="3860800" y="495300"/>
                </a:lnTo>
                <a:lnTo>
                  <a:pt x="3975100" y="571500"/>
                </a:lnTo>
                <a:lnTo>
                  <a:pt x="4000500" y="609600"/>
                </a:lnTo>
                <a:lnTo>
                  <a:pt x="4038600" y="635000"/>
                </a:lnTo>
                <a:lnTo>
                  <a:pt x="4165600" y="762000"/>
                </a:lnTo>
                <a:lnTo>
                  <a:pt x="4191000" y="800100"/>
                </a:lnTo>
                <a:lnTo>
                  <a:pt x="4254500" y="863600"/>
                </a:lnTo>
                <a:lnTo>
                  <a:pt x="4279900" y="901700"/>
                </a:lnTo>
                <a:lnTo>
                  <a:pt x="4305300" y="927100"/>
                </a:lnTo>
                <a:lnTo>
                  <a:pt x="4457700" y="1155700"/>
                </a:lnTo>
                <a:lnTo>
                  <a:pt x="4470400" y="1193800"/>
                </a:lnTo>
                <a:lnTo>
                  <a:pt x="4521200" y="1270000"/>
                </a:lnTo>
                <a:lnTo>
                  <a:pt x="4533900" y="1308100"/>
                </a:lnTo>
                <a:lnTo>
                  <a:pt x="4559300" y="1346200"/>
                </a:lnTo>
                <a:lnTo>
                  <a:pt x="4572000" y="1384300"/>
                </a:lnTo>
                <a:lnTo>
                  <a:pt x="4584700" y="1435100"/>
                </a:lnTo>
                <a:lnTo>
                  <a:pt x="4597400" y="1473200"/>
                </a:lnTo>
                <a:lnTo>
                  <a:pt x="4622800" y="1511300"/>
                </a:lnTo>
                <a:lnTo>
                  <a:pt x="4635500" y="1562100"/>
                </a:lnTo>
                <a:lnTo>
                  <a:pt x="4660900" y="1638300"/>
                </a:lnTo>
                <a:lnTo>
                  <a:pt x="4673600" y="1689100"/>
                </a:lnTo>
                <a:close/>
              </a:path>
              <a:path w="4724400" h="7823200">
                <a:moveTo>
                  <a:pt x="2806700" y="38100"/>
                </a:moveTo>
                <a:lnTo>
                  <a:pt x="1917700" y="38100"/>
                </a:lnTo>
                <a:lnTo>
                  <a:pt x="2019300" y="12700"/>
                </a:lnTo>
                <a:lnTo>
                  <a:pt x="2705100" y="12700"/>
                </a:lnTo>
                <a:lnTo>
                  <a:pt x="2806700" y="38100"/>
                </a:lnTo>
                <a:close/>
              </a:path>
              <a:path w="4724400" h="7823200">
                <a:moveTo>
                  <a:pt x="2755900" y="7797800"/>
                </a:moveTo>
                <a:lnTo>
                  <a:pt x="2705100" y="7810500"/>
                </a:lnTo>
                <a:lnTo>
                  <a:pt x="2019300" y="7810500"/>
                </a:lnTo>
                <a:lnTo>
                  <a:pt x="1968500" y="7797800"/>
                </a:lnTo>
                <a:lnTo>
                  <a:pt x="2755900" y="7797800"/>
                </a:lnTo>
                <a:close/>
              </a:path>
              <a:path w="4724400" h="7823200">
                <a:moveTo>
                  <a:pt x="2654300" y="7810500"/>
                </a:moveTo>
                <a:lnTo>
                  <a:pt x="2616200" y="7823200"/>
                </a:lnTo>
                <a:lnTo>
                  <a:pt x="2108200" y="7823200"/>
                </a:lnTo>
                <a:lnTo>
                  <a:pt x="2070100" y="7810500"/>
                </a:lnTo>
                <a:lnTo>
                  <a:pt x="2654300" y="7810500"/>
                </a:lnTo>
                <a:close/>
              </a:path>
              <a:path w="4724400" h="7823200">
                <a:moveTo>
                  <a:pt x="2616200" y="12700"/>
                </a:moveTo>
                <a:lnTo>
                  <a:pt x="2108200" y="12700"/>
                </a:lnTo>
                <a:lnTo>
                  <a:pt x="2159000" y="0"/>
                </a:lnTo>
                <a:lnTo>
                  <a:pt x="2565400" y="0"/>
                </a:lnTo>
                <a:lnTo>
                  <a:pt x="2616200" y="12700"/>
                </a:lnTo>
                <a:close/>
              </a:path>
              <a:path w="4724400" h="7823200">
                <a:moveTo>
                  <a:pt x="4711700" y="1854200"/>
                </a:moveTo>
                <a:lnTo>
                  <a:pt x="4711700" y="5969000"/>
                </a:lnTo>
                <a:lnTo>
                  <a:pt x="4699000" y="6007100"/>
                </a:lnTo>
                <a:lnTo>
                  <a:pt x="4686300" y="6057900"/>
                </a:lnTo>
                <a:lnTo>
                  <a:pt x="4673600" y="6096000"/>
                </a:lnTo>
                <a:lnTo>
                  <a:pt x="4673600" y="1727200"/>
                </a:lnTo>
                <a:lnTo>
                  <a:pt x="4686300" y="1778000"/>
                </a:lnTo>
                <a:lnTo>
                  <a:pt x="4711700" y="1854200"/>
                </a:lnTo>
                <a:close/>
              </a:path>
              <a:path w="4724400" h="7823200">
                <a:moveTo>
                  <a:pt x="4724400" y="1993900"/>
                </a:moveTo>
                <a:lnTo>
                  <a:pt x="4724400" y="5829300"/>
                </a:lnTo>
                <a:lnTo>
                  <a:pt x="4711700" y="5880100"/>
                </a:lnTo>
                <a:lnTo>
                  <a:pt x="4711700" y="1955800"/>
                </a:lnTo>
                <a:lnTo>
                  <a:pt x="4724400" y="1993900"/>
                </a:lnTo>
                <a:close/>
              </a:path>
            </a:pathLst>
          </a:custGeom>
          <a:solidFill>
            <a:srgbClr val="F4B083"/>
          </a:solidFill>
        </p:spPr>
        <p:txBody>
          <a:bodyPr wrap="square" lIns="0" tIns="0" rIns="0" bIns="0" rtlCol="0"/>
          <a:lstStyle/>
          <a:p>
            <a:endParaRPr/>
          </a:p>
        </p:txBody>
      </p:sp>
      <p:sp>
        <p:nvSpPr>
          <p:cNvPr id="9" name="object 9"/>
          <p:cNvSpPr txBox="1"/>
          <p:nvPr/>
        </p:nvSpPr>
        <p:spPr>
          <a:xfrm>
            <a:off x="13534781" y="2898752"/>
            <a:ext cx="3662394" cy="3953646"/>
          </a:xfrm>
          <a:prstGeom prst="rect">
            <a:avLst/>
          </a:prstGeom>
        </p:spPr>
        <p:txBody>
          <a:bodyPr vert="horz" wrap="square" lIns="0" tIns="13970" rIns="0" bIns="0" rtlCol="0">
            <a:spAutoFit/>
          </a:bodyPr>
          <a:lstStyle/>
          <a:p>
            <a:pPr algn="just">
              <a:lnSpc>
                <a:spcPct val="100000"/>
              </a:lnSpc>
              <a:spcBef>
                <a:spcPts val="110"/>
              </a:spcBef>
            </a:pPr>
            <a:r>
              <a:rPr lang="es-CO" sz="3200" spc="-165" dirty="0" smtClean="0">
                <a:latin typeface="+mj-lt"/>
                <a:cs typeface="Arial Black"/>
              </a:rPr>
              <a:t>El seguimiento de las metas de producto con corte al 30 de 2025, refleja los resultados del avance obtenido del reporte de cada una de las unidades ejecutoras del plan de desarrollo</a:t>
            </a:r>
          </a:p>
        </p:txBody>
      </p:sp>
      <p:sp>
        <p:nvSpPr>
          <p:cNvPr id="10" name="object 10"/>
          <p:cNvSpPr txBox="1"/>
          <p:nvPr/>
        </p:nvSpPr>
        <p:spPr>
          <a:xfrm>
            <a:off x="12981397" y="1393792"/>
            <a:ext cx="84455" cy="177800"/>
          </a:xfrm>
          <a:prstGeom prst="rect">
            <a:avLst/>
          </a:prstGeom>
        </p:spPr>
        <p:txBody>
          <a:bodyPr vert="horz" wrap="square" lIns="0" tIns="0" rIns="0" bIns="0" rtlCol="0">
            <a:spAutoFit/>
          </a:bodyPr>
          <a:lstStyle/>
          <a:p>
            <a:pPr>
              <a:lnSpc>
                <a:spcPts val="1330"/>
              </a:lnSpc>
            </a:pPr>
            <a:r>
              <a:rPr sz="1400" spc="-50" dirty="0">
                <a:solidFill>
                  <a:srgbClr val="FFFFFF"/>
                </a:solidFill>
                <a:latin typeface="PMingLiU-ExtB"/>
                <a:cs typeface="PMingLiU-ExtB"/>
              </a:rPr>
              <a:t>1</a:t>
            </a:r>
            <a:endParaRPr sz="1400">
              <a:latin typeface="PMingLiU-ExtB"/>
              <a:cs typeface="PMingLiU-ExtB"/>
            </a:endParaRPr>
          </a:p>
        </p:txBody>
      </p:sp>
      <p:sp>
        <p:nvSpPr>
          <p:cNvPr id="11" name="object 11"/>
          <p:cNvSpPr txBox="1"/>
          <p:nvPr/>
        </p:nvSpPr>
        <p:spPr>
          <a:xfrm>
            <a:off x="49829" y="9634976"/>
            <a:ext cx="18219354" cy="645690"/>
          </a:xfrm>
          <a:prstGeom prst="rect">
            <a:avLst/>
          </a:prstGeom>
        </p:spPr>
        <p:txBody>
          <a:bodyPr vert="horz" wrap="square" lIns="0" tIns="52705" rIns="0" bIns="0" rtlCol="0">
            <a:spAutoFit/>
          </a:bodyPr>
          <a:lstStyle/>
          <a:p>
            <a:pPr algn="ctr">
              <a:lnSpc>
                <a:spcPct val="100000"/>
              </a:lnSpc>
              <a:spcBef>
                <a:spcPts val="415"/>
              </a:spcBef>
            </a:pPr>
            <a:r>
              <a:rPr sz="1500" b="1" dirty="0">
                <a:solidFill>
                  <a:srgbClr val="FFFFFF"/>
                </a:solidFill>
                <a:latin typeface="Tahoma"/>
                <a:cs typeface="Tahoma"/>
              </a:rPr>
              <a:t>Consolidación</a:t>
            </a:r>
            <a:r>
              <a:rPr sz="1500" b="1" spc="20" dirty="0">
                <a:solidFill>
                  <a:srgbClr val="FFFFFF"/>
                </a:solidFill>
                <a:latin typeface="Tahoma"/>
                <a:cs typeface="Tahoma"/>
              </a:rPr>
              <a:t> </a:t>
            </a:r>
            <a:r>
              <a:rPr sz="1500" b="1" dirty="0">
                <a:solidFill>
                  <a:srgbClr val="FFFFFF"/>
                </a:solidFill>
                <a:latin typeface="Tahoma"/>
                <a:cs typeface="Tahoma"/>
              </a:rPr>
              <a:t>y</a:t>
            </a:r>
            <a:r>
              <a:rPr sz="1500" b="1" spc="20" dirty="0">
                <a:solidFill>
                  <a:srgbClr val="FFFFFF"/>
                </a:solidFill>
                <a:latin typeface="Tahoma"/>
                <a:cs typeface="Tahoma"/>
              </a:rPr>
              <a:t> </a:t>
            </a:r>
            <a:r>
              <a:rPr sz="1500" b="1" dirty="0">
                <a:solidFill>
                  <a:srgbClr val="FFFFFF"/>
                </a:solidFill>
                <a:latin typeface="Tahoma"/>
                <a:cs typeface="Tahoma"/>
              </a:rPr>
              <a:t>valoración</a:t>
            </a:r>
            <a:r>
              <a:rPr sz="1500" b="1" spc="20" dirty="0">
                <a:solidFill>
                  <a:srgbClr val="FFFFFF"/>
                </a:solidFill>
                <a:latin typeface="Tahoma"/>
                <a:cs typeface="Tahoma"/>
              </a:rPr>
              <a:t> </a:t>
            </a:r>
            <a:r>
              <a:rPr sz="1500" b="1" dirty="0">
                <a:solidFill>
                  <a:srgbClr val="FFFFFF"/>
                </a:solidFill>
                <a:latin typeface="Tahoma"/>
                <a:cs typeface="Tahoma"/>
              </a:rPr>
              <a:t>del</a:t>
            </a:r>
            <a:r>
              <a:rPr sz="1500" b="1" spc="20" dirty="0">
                <a:solidFill>
                  <a:srgbClr val="FFFFFF"/>
                </a:solidFill>
                <a:latin typeface="Tahoma"/>
                <a:cs typeface="Tahoma"/>
              </a:rPr>
              <a:t> </a:t>
            </a:r>
            <a:r>
              <a:rPr sz="1500" b="1" spc="-630" dirty="0">
                <a:solidFill>
                  <a:srgbClr val="FFFFFF"/>
                </a:solidFill>
                <a:latin typeface="Tahoma"/>
                <a:cs typeface="Tahoma"/>
              </a:rPr>
              <a:t>%</a:t>
            </a:r>
            <a:r>
              <a:rPr sz="1500" b="1" spc="20" dirty="0">
                <a:solidFill>
                  <a:srgbClr val="FFFFFF"/>
                </a:solidFill>
                <a:latin typeface="Tahoma"/>
                <a:cs typeface="Tahoma"/>
              </a:rPr>
              <a:t> </a:t>
            </a:r>
            <a:r>
              <a:rPr lang="es-ES" sz="1500" b="1" spc="20" dirty="0">
                <a:solidFill>
                  <a:srgbClr val="FFFFFF"/>
                </a:solidFill>
                <a:latin typeface="Tahoma"/>
                <a:cs typeface="Tahoma"/>
              </a:rPr>
              <a:t> </a:t>
            </a:r>
            <a:r>
              <a:rPr sz="1500" b="1" dirty="0">
                <a:solidFill>
                  <a:srgbClr val="FFFFFF"/>
                </a:solidFill>
                <a:latin typeface="Tahoma"/>
                <a:cs typeface="Tahoma"/>
              </a:rPr>
              <a:t>de</a:t>
            </a:r>
            <a:r>
              <a:rPr sz="1500" b="1" spc="20" dirty="0">
                <a:solidFill>
                  <a:srgbClr val="FFFFFF"/>
                </a:solidFill>
                <a:latin typeface="Tahoma"/>
                <a:cs typeface="Tahoma"/>
              </a:rPr>
              <a:t> </a:t>
            </a:r>
            <a:r>
              <a:rPr sz="1500" b="1" dirty="0">
                <a:solidFill>
                  <a:srgbClr val="FFFFFF"/>
                </a:solidFill>
                <a:latin typeface="Tahoma"/>
                <a:cs typeface="Tahoma"/>
              </a:rPr>
              <a:t>ejecución</a:t>
            </a:r>
            <a:r>
              <a:rPr sz="1500" b="1" spc="20" dirty="0">
                <a:solidFill>
                  <a:srgbClr val="FFFFFF"/>
                </a:solidFill>
                <a:latin typeface="Tahoma"/>
                <a:cs typeface="Tahoma"/>
              </a:rPr>
              <a:t> </a:t>
            </a:r>
            <a:r>
              <a:rPr sz="1500" b="1" dirty="0">
                <a:solidFill>
                  <a:srgbClr val="FFFFFF"/>
                </a:solidFill>
                <a:latin typeface="Tahoma"/>
                <a:cs typeface="Tahoma"/>
              </a:rPr>
              <a:t>del</a:t>
            </a:r>
            <a:r>
              <a:rPr sz="1500" b="1" spc="20" dirty="0">
                <a:solidFill>
                  <a:srgbClr val="FFFFFF"/>
                </a:solidFill>
                <a:latin typeface="Tahoma"/>
                <a:cs typeface="Tahoma"/>
              </a:rPr>
              <a:t> </a:t>
            </a:r>
            <a:r>
              <a:rPr sz="1500" b="1" spc="-170" dirty="0">
                <a:solidFill>
                  <a:srgbClr val="FFFFFF"/>
                </a:solidFill>
                <a:latin typeface="Tahoma"/>
                <a:cs typeface="Tahoma"/>
              </a:rPr>
              <a:t>1r</a:t>
            </a:r>
            <a:r>
              <a:rPr sz="1500" b="1" spc="20" dirty="0">
                <a:solidFill>
                  <a:srgbClr val="FFFFFF"/>
                </a:solidFill>
                <a:latin typeface="Tahoma"/>
                <a:cs typeface="Tahoma"/>
              </a:rPr>
              <a:t> </a:t>
            </a:r>
            <a:r>
              <a:rPr lang="es-ES" sz="1500" b="1" spc="-10" dirty="0">
                <a:solidFill>
                  <a:srgbClr val="FFFFFF"/>
                </a:solidFill>
                <a:latin typeface="Tahoma"/>
                <a:cs typeface="Tahoma"/>
              </a:rPr>
              <a:t>se</a:t>
            </a:r>
            <a:r>
              <a:rPr sz="1500" b="1" spc="-10" dirty="0" err="1">
                <a:solidFill>
                  <a:srgbClr val="FFFFFF"/>
                </a:solidFill>
                <a:latin typeface="Tahoma"/>
                <a:cs typeface="Tahoma"/>
              </a:rPr>
              <a:t>mestre</a:t>
            </a:r>
            <a:r>
              <a:rPr sz="1500" b="1" spc="20" dirty="0">
                <a:solidFill>
                  <a:srgbClr val="FFFFFF"/>
                </a:solidFill>
                <a:latin typeface="Tahoma"/>
                <a:cs typeface="Tahoma"/>
              </a:rPr>
              <a:t> </a:t>
            </a:r>
            <a:r>
              <a:rPr sz="1500" b="1" dirty="0">
                <a:solidFill>
                  <a:srgbClr val="FFFFFF"/>
                </a:solidFill>
                <a:latin typeface="Tahoma"/>
                <a:cs typeface="Tahoma"/>
              </a:rPr>
              <a:t>del</a:t>
            </a:r>
            <a:r>
              <a:rPr sz="1500" b="1" spc="20" dirty="0">
                <a:solidFill>
                  <a:srgbClr val="FFFFFF"/>
                </a:solidFill>
                <a:latin typeface="Tahoma"/>
                <a:cs typeface="Tahoma"/>
              </a:rPr>
              <a:t> </a:t>
            </a:r>
            <a:r>
              <a:rPr sz="1500" b="1" dirty="0">
                <a:solidFill>
                  <a:srgbClr val="FFFFFF"/>
                </a:solidFill>
                <a:latin typeface="Tahoma"/>
                <a:cs typeface="Tahoma"/>
              </a:rPr>
              <a:t>seguimiento</a:t>
            </a:r>
            <a:r>
              <a:rPr sz="1500" b="1" spc="20" dirty="0">
                <a:solidFill>
                  <a:srgbClr val="FFFFFF"/>
                </a:solidFill>
                <a:latin typeface="Tahoma"/>
                <a:cs typeface="Tahoma"/>
              </a:rPr>
              <a:t> </a:t>
            </a:r>
            <a:r>
              <a:rPr sz="1500" b="1" dirty="0">
                <a:solidFill>
                  <a:srgbClr val="FFFFFF"/>
                </a:solidFill>
                <a:latin typeface="Tahoma"/>
                <a:cs typeface="Tahoma"/>
              </a:rPr>
              <a:t>de</a:t>
            </a:r>
            <a:r>
              <a:rPr sz="1500" b="1" spc="20" dirty="0">
                <a:solidFill>
                  <a:srgbClr val="FFFFFF"/>
                </a:solidFill>
                <a:latin typeface="Tahoma"/>
                <a:cs typeface="Tahoma"/>
              </a:rPr>
              <a:t> </a:t>
            </a:r>
            <a:r>
              <a:rPr sz="1500" b="1" dirty="0">
                <a:solidFill>
                  <a:srgbClr val="FFFFFF"/>
                </a:solidFill>
                <a:latin typeface="Tahoma"/>
                <a:cs typeface="Tahoma"/>
              </a:rPr>
              <a:t>las</a:t>
            </a:r>
            <a:r>
              <a:rPr sz="1500" b="1" spc="20" dirty="0">
                <a:solidFill>
                  <a:srgbClr val="FFFFFF"/>
                </a:solidFill>
                <a:latin typeface="Tahoma"/>
                <a:cs typeface="Tahoma"/>
              </a:rPr>
              <a:t> </a:t>
            </a:r>
            <a:r>
              <a:rPr sz="1500" b="1" dirty="0">
                <a:solidFill>
                  <a:srgbClr val="FFFFFF"/>
                </a:solidFill>
                <a:latin typeface="Tahoma"/>
                <a:cs typeface="Tahoma"/>
              </a:rPr>
              <a:t>metas</a:t>
            </a:r>
            <a:r>
              <a:rPr sz="1500" b="1" spc="20" dirty="0">
                <a:solidFill>
                  <a:srgbClr val="FFFFFF"/>
                </a:solidFill>
                <a:latin typeface="Tahoma"/>
                <a:cs typeface="Tahoma"/>
              </a:rPr>
              <a:t> </a:t>
            </a:r>
            <a:r>
              <a:rPr sz="1500" b="1" dirty="0">
                <a:solidFill>
                  <a:srgbClr val="FFFFFF"/>
                </a:solidFill>
                <a:latin typeface="Tahoma"/>
                <a:cs typeface="Tahoma"/>
              </a:rPr>
              <a:t>de</a:t>
            </a:r>
            <a:r>
              <a:rPr sz="1500" b="1" spc="20" dirty="0">
                <a:solidFill>
                  <a:srgbClr val="FFFFFF"/>
                </a:solidFill>
                <a:latin typeface="Tahoma"/>
                <a:cs typeface="Tahoma"/>
              </a:rPr>
              <a:t> </a:t>
            </a:r>
            <a:r>
              <a:rPr sz="1500" b="1" spc="-10" dirty="0" err="1">
                <a:solidFill>
                  <a:srgbClr val="FFFFFF"/>
                </a:solidFill>
                <a:latin typeface="Tahoma"/>
                <a:cs typeface="Tahoma"/>
              </a:rPr>
              <a:t>producto</a:t>
            </a:r>
            <a:r>
              <a:rPr lang="es-ES" sz="1500" b="1" spc="-10" dirty="0">
                <a:solidFill>
                  <a:srgbClr val="FFFFFF"/>
                </a:solidFill>
                <a:latin typeface="Tahoma"/>
                <a:cs typeface="Tahoma"/>
              </a:rPr>
              <a:t> del </a:t>
            </a:r>
            <a:r>
              <a:rPr lang="es-ES" sz="1500" b="1" spc="-10" dirty="0" err="1">
                <a:solidFill>
                  <a:srgbClr val="FFFFFF"/>
                </a:solidFill>
                <a:latin typeface="Tahoma"/>
                <a:cs typeface="Tahoma"/>
              </a:rPr>
              <a:t>PDD</a:t>
            </a:r>
            <a:r>
              <a:rPr sz="1500" b="1" spc="-10" dirty="0">
                <a:solidFill>
                  <a:srgbClr val="FFFFFF"/>
                </a:solidFill>
                <a:latin typeface="Tahoma"/>
                <a:cs typeface="Tahoma"/>
              </a:rPr>
              <a:t>:</a:t>
            </a:r>
            <a:r>
              <a:rPr lang="es-ES" sz="1500" b="1" spc="-10" dirty="0">
                <a:solidFill>
                  <a:srgbClr val="FFFFFF"/>
                </a:solidFill>
                <a:latin typeface="Tahoma"/>
                <a:cs typeface="Tahoma"/>
              </a:rPr>
              <a:t> </a:t>
            </a:r>
            <a:r>
              <a:rPr sz="1500" b="1" spc="-10" dirty="0">
                <a:solidFill>
                  <a:srgbClr val="FFFFFF"/>
                </a:solidFill>
                <a:latin typeface="Tahoma"/>
                <a:cs typeface="Tahoma"/>
              </a:rPr>
              <a:t>Maria</a:t>
            </a:r>
            <a:r>
              <a:rPr sz="1500" b="1" spc="20" dirty="0">
                <a:solidFill>
                  <a:srgbClr val="FFFFFF"/>
                </a:solidFill>
                <a:latin typeface="Tahoma"/>
                <a:cs typeface="Tahoma"/>
              </a:rPr>
              <a:t> </a:t>
            </a:r>
            <a:r>
              <a:rPr sz="1500" b="1" dirty="0">
                <a:solidFill>
                  <a:srgbClr val="FFFFFF"/>
                </a:solidFill>
                <a:latin typeface="Tahoma"/>
                <a:cs typeface="Tahoma"/>
              </a:rPr>
              <a:t>Victoria</a:t>
            </a:r>
            <a:r>
              <a:rPr sz="1500" b="1" spc="20" dirty="0">
                <a:solidFill>
                  <a:srgbClr val="FFFFFF"/>
                </a:solidFill>
                <a:latin typeface="Tahoma"/>
                <a:cs typeface="Tahoma"/>
              </a:rPr>
              <a:t> </a:t>
            </a:r>
            <a:r>
              <a:rPr sz="1500" b="1" dirty="0">
                <a:solidFill>
                  <a:srgbClr val="FFFFFF"/>
                </a:solidFill>
                <a:latin typeface="Tahoma"/>
                <a:cs typeface="Tahoma"/>
              </a:rPr>
              <a:t>Ortega</a:t>
            </a:r>
            <a:r>
              <a:rPr sz="1500" b="1" spc="20" dirty="0">
                <a:solidFill>
                  <a:srgbClr val="FFFFFF"/>
                </a:solidFill>
                <a:latin typeface="Tahoma"/>
                <a:cs typeface="Tahoma"/>
              </a:rPr>
              <a:t> </a:t>
            </a:r>
            <a:r>
              <a:rPr sz="1500" b="1" dirty="0">
                <a:solidFill>
                  <a:srgbClr val="FFFFFF"/>
                </a:solidFill>
                <a:latin typeface="Tahoma"/>
                <a:cs typeface="Tahoma"/>
              </a:rPr>
              <a:t>y</a:t>
            </a:r>
            <a:r>
              <a:rPr sz="1500" b="1" spc="20" dirty="0">
                <a:solidFill>
                  <a:srgbClr val="FFFFFF"/>
                </a:solidFill>
                <a:latin typeface="Tahoma"/>
                <a:cs typeface="Tahoma"/>
              </a:rPr>
              <a:t> </a:t>
            </a:r>
            <a:r>
              <a:rPr sz="1500" b="1" dirty="0">
                <a:solidFill>
                  <a:srgbClr val="FFFFFF"/>
                </a:solidFill>
                <a:latin typeface="Tahoma"/>
                <a:cs typeface="Tahoma"/>
              </a:rPr>
              <a:t>María</a:t>
            </a:r>
            <a:r>
              <a:rPr sz="1500" b="1" spc="20" dirty="0">
                <a:solidFill>
                  <a:srgbClr val="FFFFFF"/>
                </a:solidFill>
                <a:latin typeface="Tahoma"/>
                <a:cs typeface="Tahoma"/>
              </a:rPr>
              <a:t> </a:t>
            </a:r>
            <a:r>
              <a:rPr sz="1500" b="1" dirty="0">
                <a:solidFill>
                  <a:srgbClr val="FFFFFF"/>
                </a:solidFill>
                <a:latin typeface="Tahoma"/>
                <a:cs typeface="Tahoma"/>
              </a:rPr>
              <a:t>Claudia</a:t>
            </a:r>
            <a:r>
              <a:rPr sz="1500" b="1" spc="20" dirty="0">
                <a:solidFill>
                  <a:srgbClr val="FFFFFF"/>
                </a:solidFill>
                <a:latin typeface="Tahoma"/>
                <a:cs typeface="Tahoma"/>
              </a:rPr>
              <a:t> </a:t>
            </a:r>
            <a:r>
              <a:rPr sz="1500" b="1" spc="-10" dirty="0" err="1">
                <a:solidFill>
                  <a:srgbClr val="FFFFFF"/>
                </a:solidFill>
                <a:latin typeface="Tahoma"/>
                <a:cs typeface="Tahoma"/>
              </a:rPr>
              <a:t>Carvaja</a:t>
            </a:r>
            <a:r>
              <a:rPr lang="es-ES" sz="1500" b="1" spc="-10" dirty="0">
                <a:solidFill>
                  <a:srgbClr val="FFFFFF"/>
                </a:solidFill>
                <a:latin typeface="Tahoma"/>
                <a:cs typeface="Tahoma"/>
              </a:rPr>
              <a:t>l</a:t>
            </a:r>
            <a:endParaRPr sz="1500" dirty="0">
              <a:latin typeface="Tahoma"/>
              <a:cs typeface="Tahoma"/>
            </a:endParaRPr>
          </a:p>
          <a:p>
            <a:pPr marR="120650" algn="ctr">
              <a:lnSpc>
                <a:spcPct val="100000"/>
              </a:lnSpc>
              <a:spcBef>
                <a:spcPts val="325"/>
              </a:spcBef>
            </a:pPr>
            <a:r>
              <a:rPr sz="2100" baseline="15873" dirty="0">
                <a:solidFill>
                  <a:srgbClr val="FFFFFF"/>
                </a:solidFill>
                <a:latin typeface="PMingLiU-ExtB"/>
                <a:cs typeface="PMingLiU-ExtB"/>
              </a:rPr>
              <a:t>1</a:t>
            </a:r>
            <a:endParaRPr sz="1500" dirty="0">
              <a:latin typeface="Tahoma"/>
              <a:cs typeface="Tahoma"/>
            </a:endParaRPr>
          </a:p>
        </p:txBody>
      </p:sp>
      <p:graphicFrame>
        <p:nvGraphicFramePr>
          <p:cNvPr id="16" name="object 16"/>
          <p:cNvGraphicFramePr>
            <a:graphicFrameLocks noGrp="1"/>
          </p:cNvGraphicFramePr>
          <p:nvPr>
            <p:extLst>
              <p:ext uri="{D42A27DB-BD31-4B8C-83A1-F6EECF244321}">
                <p14:modId xmlns:p14="http://schemas.microsoft.com/office/powerpoint/2010/main" val="1492941501"/>
              </p:ext>
            </p:extLst>
          </p:nvPr>
        </p:nvGraphicFramePr>
        <p:xfrm>
          <a:off x="1916361" y="1270105"/>
          <a:ext cx="10052183" cy="8179151"/>
        </p:xfrm>
        <a:graphic>
          <a:graphicData uri="http://schemas.openxmlformats.org/drawingml/2006/table">
            <a:tbl>
              <a:tblPr firstRow="1" bandRow="1">
                <a:tableStyleId>{EB344D84-9AFB-497E-A393-DC336BA19D2E}</a:tableStyleId>
              </a:tblPr>
              <a:tblGrid>
                <a:gridCol w="5774480">
                  <a:extLst>
                    <a:ext uri="{9D8B030D-6E8A-4147-A177-3AD203B41FA5}">
                      <a16:colId xmlns="" xmlns:a16="http://schemas.microsoft.com/office/drawing/2014/main" val="20000"/>
                    </a:ext>
                  </a:extLst>
                </a:gridCol>
                <a:gridCol w="4277703">
                  <a:extLst>
                    <a:ext uri="{9D8B030D-6E8A-4147-A177-3AD203B41FA5}">
                      <a16:colId xmlns="" xmlns:a16="http://schemas.microsoft.com/office/drawing/2014/main" val="20002"/>
                    </a:ext>
                  </a:extLst>
                </a:gridCol>
              </a:tblGrid>
              <a:tr h="701708">
                <a:tc>
                  <a:txBody>
                    <a:bodyPr/>
                    <a:lstStyle/>
                    <a:p>
                      <a:pPr>
                        <a:lnSpc>
                          <a:spcPct val="100000"/>
                        </a:lnSpc>
                      </a:pPr>
                      <a:r>
                        <a:rPr lang="es-ES" sz="2000" dirty="0">
                          <a:solidFill>
                            <a:schemeClr val="tx1"/>
                          </a:solidFill>
                          <a:latin typeface="+mn-lt"/>
                        </a:rPr>
                        <a:t>DEPENDENCIA</a:t>
                      </a:r>
                      <a:endParaRPr sz="2000" dirty="0">
                        <a:solidFill>
                          <a:schemeClr val="tx1"/>
                        </a:solidFill>
                        <a:latin typeface="+mn-lt"/>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s-ES" sz="2000" dirty="0">
                          <a:solidFill>
                            <a:schemeClr val="tx1"/>
                          </a:solidFill>
                          <a:latin typeface="+mn-lt"/>
                        </a:rPr>
                        <a:t>% AVANCE EJECUCIÓN FÍSICA A 30/06/2025</a:t>
                      </a:r>
                      <a:endParaRPr sz="2000" dirty="0">
                        <a:solidFill>
                          <a:schemeClr val="tx1"/>
                        </a:solidFill>
                        <a:latin typeface="+mn-lt"/>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38150">
                <a:tc>
                  <a:txBody>
                    <a:bodyPr/>
                    <a:lstStyle/>
                    <a:p>
                      <a:pPr marL="75565">
                        <a:lnSpc>
                          <a:spcPct val="100000"/>
                        </a:lnSpc>
                        <a:spcBef>
                          <a:spcPts val="675"/>
                        </a:spcBef>
                      </a:pPr>
                      <a:r>
                        <a:rPr lang="es-CO" sz="1800" b="1" spc="-10" dirty="0" smtClean="0">
                          <a:latin typeface="+mn-lt"/>
                        </a:rPr>
                        <a:t>EMCASERVICIOS</a:t>
                      </a:r>
                      <a:endParaRPr lang="es-CO" sz="1800" b="1" dirty="0">
                        <a:latin typeface="+mn-lt"/>
                        <a:cs typeface="Lucida Sans Unicode"/>
                      </a:endParaRPr>
                    </a:p>
                  </a:txBody>
                  <a:tcPr marL="0" marR="0" marT="85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17,39</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38150">
                <a:tc>
                  <a:txBody>
                    <a:bodyPr/>
                    <a:lstStyle/>
                    <a:p>
                      <a:pPr marL="75565">
                        <a:lnSpc>
                          <a:spcPct val="100000"/>
                        </a:lnSpc>
                        <a:spcBef>
                          <a:spcPts val="755"/>
                        </a:spcBef>
                      </a:pPr>
                      <a:r>
                        <a:rPr lang="es-CO" sz="1800" b="1" spc="-10" dirty="0" smtClean="0">
                          <a:latin typeface="+mn-lt"/>
                        </a:rPr>
                        <a:t>INDEPORTES</a:t>
                      </a:r>
                      <a:endParaRPr lang="es-CO" sz="1800" b="1" dirty="0">
                        <a:latin typeface="+mn-lt"/>
                        <a:cs typeface="Lucida Sans Unicode"/>
                      </a:endParaRPr>
                    </a:p>
                  </a:txBody>
                  <a:tcPr marL="0" marR="0" marT="958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43,73</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38150">
                <a:tc>
                  <a:txBody>
                    <a:bodyPr/>
                    <a:lstStyle/>
                    <a:p>
                      <a:pPr marL="75565">
                        <a:lnSpc>
                          <a:spcPct val="100000"/>
                        </a:lnSpc>
                        <a:spcBef>
                          <a:spcPts val="1055"/>
                        </a:spcBef>
                      </a:pPr>
                      <a:r>
                        <a:rPr lang="es-CO" sz="1800" b="1" spc="-30" dirty="0" smtClean="0">
                          <a:latin typeface="+mn-lt"/>
                        </a:rPr>
                        <a:t>OFICINA</a:t>
                      </a:r>
                      <a:r>
                        <a:rPr lang="es-CO" sz="1800" b="1" spc="-80" dirty="0" smtClean="0">
                          <a:latin typeface="+mn-lt"/>
                        </a:rPr>
                        <a:t> </a:t>
                      </a:r>
                      <a:r>
                        <a:rPr lang="es-CO" sz="1800" b="1" spc="-35" dirty="0" smtClean="0">
                          <a:latin typeface="+mn-lt"/>
                        </a:rPr>
                        <a:t>ASESORA</a:t>
                      </a:r>
                      <a:r>
                        <a:rPr lang="es-CO" sz="1800" b="1" spc="-80" dirty="0" smtClean="0">
                          <a:latin typeface="+mn-lt"/>
                        </a:rPr>
                        <a:t> </a:t>
                      </a:r>
                      <a:r>
                        <a:rPr lang="es-CO" sz="1800" b="1" spc="-10" dirty="0" smtClean="0">
                          <a:latin typeface="+mn-lt"/>
                        </a:rPr>
                        <a:t>DE</a:t>
                      </a:r>
                      <a:r>
                        <a:rPr lang="es-CO" sz="1800" b="1" spc="-80" dirty="0" smtClean="0">
                          <a:latin typeface="+mn-lt"/>
                        </a:rPr>
                        <a:t> </a:t>
                      </a:r>
                      <a:r>
                        <a:rPr lang="es-CO" sz="1800" b="1" spc="-25" dirty="0" smtClean="0">
                          <a:latin typeface="+mn-lt"/>
                        </a:rPr>
                        <a:t>GESTIÓN</a:t>
                      </a:r>
                      <a:r>
                        <a:rPr lang="es-CO" sz="1800" b="1" spc="-80" dirty="0" smtClean="0">
                          <a:latin typeface="+mn-lt"/>
                        </a:rPr>
                        <a:t> </a:t>
                      </a:r>
                      <a:r>
                        <a:rPr lang="es-CO" sz="1800" b="1" spc="-35" dirty="0" smtClean="0">
                          <a:latin typeface="+mn-lt"/>
                        </a:rPr>
                        <a:t>DEL</a:t>
                      </a:r>
                      <a:r>
                        <a:rPr lang="es-CO" sz="1800" b="1" spc="-80" dirty="0" smtClean="0">
                          <a:latin typeface="+mn-lt"/>
                        </a:rPr>
                        <a:t> </a:t>
                      </a:r>
                      <a:r>
                        <a:rPr lang="es-CO" sz="1800" b="1" spc="-10" dirty="0" smtClean="0">
                          <a:latin typeface="+mn-lt"/>
                        </a:rPr>
                        <a:t>RIESGO</a:t>
                      </a:r>
                      <a:endParaRPr lang="es-CO" sz="1800" b="1" dirty="0">
                        <a:latin typeface="+mn-lt"/>
                        <a:cs typeface="Lucida Sans Unicode"/>
                      </a:endParaRPr>
                    </a:p>
                  </a:txBody>
                  <a:tcPr marL="0" marR="0" marT="133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40,67</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38150">
                <a:tc>
                  <a:txBody>
                    <a:bodyPr/>
                    <a:lstStyle/>
                    <a:p>
                      <a:pPr marL="75565">
                        <a:lnSpc>
                          <a:spcPct val="100000"/>
                        </a:lnSpc>
                        <a:spcBef>
                          <a:spcPts val="680"/>
                        </a:spcBef>
                      </a:pPr>
                      <a:r>
                        <a:rPr lang="es-CO" sz="1800" b="1" spc="-30" dirty="0" smtClean="0">
                          <a:latin typeface="+mn-lt"/>
                        </a:rPr>
                        <a:t>OFICINA</a:t>
                      </a:r>
                      <a:r>
                        <a:rPr lang="es-CO" sz="1800" b="1" spc="-85" dirty="0" smtClean="0">
                          <a:latin typeface="+mn-lt"/>
                        </a:rPr>
                        <a:t> </a:t>
                      </a:r>
                      <a:r>
                        <a:rPr lang="es-CO" sz="1800" b="1" spc="-35" dirty="0" smtClean="0">
                          <a:latin typeface="+mn-lt"/>
                        </a:rPr>
                        <a:t>ASESORA</a:t>
                      </a:r>
                      <a:r>
                        <a:rPr lang="es-CO" sz="1800" b="1" spc="-85" dirty="0" smtClean="0">
                          <a:latin typeface="+mn-lt"/>
                        </a:rPr>
                        <a:t> </a:t>
                      </a:r>
                      <a:r>
                        <a:rPr lang="es-CO" sz="1800" b="1" spc="-10" dirty="0" smtClean="0">
                          <a:latin typeface="+mn-lt"/>
                        </a:rPr>
                        <a:t>DE</a:t>
                      </a:r>
                      <a:r>
                        <a:rPr lang="es-CO" sz="1800" b="1" spc="-85" dirty="0" smtClean="0">
                          <a:latin typeface="+mn-lt"/>
                        </a:rPr>
                        <a:t> </a:t>
                      </a:r>
                      <a:r>
                        <a:rPr lang="es-CO" sz="1800" b="1" spc="-10" dirty="0" smtClean="0">
                          <a:latin typeface="+mn-lt"/>
                        </a:rPr>
                        <a:t>PLANEACIÓN</a:t>
                      </a:r>
                      <a:endParaRPr lang="es-CO" sz="1800" b="1" dirty="0">
                        <a:latin typeface="+mn-lt"/>
                        <a:cs typeface="Lucida Sans Unicode"/>
                      </a:endParaRPr>
                    </a:p>
                  </a:txBody>
                  <a:tcPr marL="0" marR="0" marT="86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50, 00</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57200">
                <a:tc>
                  <a:txBody>
                    <a:bodyPr/>
                    <a:lstStyle/>
                    <a:p>
                      <a:pPr marL="75565" marR="335280">
                        <a:lnSpc>
                          <a:spcPct val="116700"/>
                        </a:lnSpc>
                        <a:spcBef>
                          <a:spcPts val="265"/>
                        </a:spcBef>
                      </a:pPr>
                      <a:r>
                        <a:rPr lang="en-US" sz="1800" b="1" dirty="0" smtClean="0">
                          <a:latin typeface="+mn-lt"/>
                          <a:cs typeface="Lucida Sans Unicode"/>
                        </a:rPr>
                        <a:t>COOPERACIÓN INTERNACIONAL</a:t>
                      </a:r>
                      <a:endParaRPr lang="en-US" sz="1800" b="1" dirty="0">
                        <a:latin typeface="+mn-lt"/>
                        <a:cs typeface="Lucida Sans Unicode"/>
                      </a:endParaRPr>
                    </a:p>
                  </a:txBody>
                  <a:tcPr marL="0" marR="0"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i="0" u="none" strike="noStrike" dirty="0">
                          <a:solidFill>
                            <a:srgbClr val="000000"/>
                          </a:solidFill>
                          <a:effectLst/>
                          <a:latin typeface="+mn-lt"/>
                          <a:cs typeface="Calibri" pitchFamily="34" charset="0"/>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21070995"/>
                  </a:ext>
                </a:extLst>
              </a:tr>
              <a:tr h="615950">
                <a:tc>
                  <a:txBody>
                    <a:bodyPr/>
                    <a:lstStyle/>
                    <a:p>
                      <a:pPr marL="75565" marR="335280">
                        <a:lnSpc>
                          <a:spcPct val="116700"/>
                        </a:lnSpc>
                        <a:spcBef>
                          <a:spcPts val="265"/>
                        </a:spcBef>
                      </a:pPr>
                      <a:r>
                        <a:rPr lang="es-CO" sz="1800" b="1" spc="-30" dirty="0" smtClean="0">
                          <a:latin typeface="+mn-lt"/>
                        </a:rPr>
                        <a:t>OFICINA</a:t>
                      </a:r>
                      <a:r>
                        <a:rPr lang="es-CO" sz="1800" b="1" spc="-85" dirty="0" smtClean="0">
                          <a:latin typeface="+mn-lt"/>
                        </a:rPr>
                        <a:t> </a:t>
                      </a:r>
                      <a:r>
                        <a:rPr lang="es-CO" sz="1800" b="1" spc="-10" dirty="0" smtClean="0">
                          <a:latin typeface="+mn-lt"/>
                        </a:rPr>
                        <a:t>DE</a:t>
                      </a:r>
                      <a:r>
                        <a:rPr lang="es-CO" sz="1800" b="1" spc="-85" dirty="0" smtClean="0">
                          <a:latin typeface="+mn-lt"/>
                        </a:rPr>
                        <a:t> </a:t>
                      </a:r>
                      <a:r>
                        <a:rPr lang="es-CO" sz="1800" b="1" spc="-25" dirty="0" smtClean="0">
                          <a:latin typeface="+mn-lt"/>
                        </a:rPr>
                        <a:t>GESTIÓN</a:t>
                      </a:r>
                      <a:r>
                        <a:rPr lang="es-CO" sz="1800" b="1" spc="-80" dirty="0" smtClean="0">
                          <a:latin typeface="+mn-lt"/>
                        </a:rPr>
                        <a:t> </a:t>
                      </a:r>
                      <a:r>
                        <a:rPr lang="es-CO" sz="1800" b="1" spc="-30" dirty="0" smtClean="0">
                          <a:latin typeface="+mn-lt"/>
                        </a:rPr>
                        <a:t>SOCIAL</a:t>
                      </a:r>
                      <a:r>
                        <a:rPr lang="es-CO" sz="1800" b="1" spc="-85" dirty="0" smtClean="0">
                          <a:latin typeface="+mn-lt"/>
                        </a:rPr>
                        <a:t> </a:t>
                      </a:r>
                      <a:r>
                        <a:rPr lang="es-CO" sz="1800" b="1" spc="-40" dirty="0" smtClean="0">
                          <a:latin typeface="+mn-lt"/>
                        </a:rPr>
                        <a:t>Y</a:t>
                      </a:r>
                      <a:r>
                        <a:rPr lang="es-CO" sz="1800" b="1" spc="-80" dirty="0" smtClean="0">
                          <a:latin typeface="+mn-lt"/>
                        </a:rPr>
                        <a:t> </a:t>
                      </a:r>
                      <a:r>
                        <a:rPr lang="es-CO" sz="1800" b="1" spc="-40" dirty="0" smtClean="0">
                          <a:latin typeface="+mn-lt"/>
                        </a:rPr>
                        <a:t>ASUNTOS </a:t>
                      </a:r>
                      <a:r>
                        <a:rPr lang="es-CO" sz="1800" b="1" spc="-10" dirty="0" smtClean="0">
                          <a:latin typeface="+mn-lt"/>
                        </a:rPr>
                        <a:t>POBLACIONALES</a:t>
                      </a:r>
                      <a:endParaRPr lang="es-CO" sz="1800" b="1" dirty="0">
                        <a:latin typeface="+mn-lt"/>
                        <a:cs typeface="Lucida Sans Unicode"/>
                      </a:endParaRPr>
                    </a:p>
                  </a:txBody>
                  <a:tcPr marL="0" marR="0"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26,73</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90855">
                <a:tc>
                  <a:txBody>
                    <a:bodyPr/>
                    <a:lstStyle/>
                    <a:p>
                      <a:pPr marL="75565" marR="132080">
                        <a:lnSpc>
                          <a:spcPct val="116700"/>
                        </a:lnSpc>
                        <a:spcBef>
                          <a:spcPts val="265"/>
                        </a:spcBef>
                      </a:pPr>
                      <a:r>
                        <a:rPr lang="es-CO" sz="1800" b="1" spc="-20" dirty="0" smtClean="0">
                          <a:latin typeface="+mn-lt"/>
                        </a:rPr>
                        <a:t>SECRETARIA</a:t>
                      </a:r>
                      <a:r>
                        <a:rPr lang="es-CO" sz="1800" b="1" spc="-70" dirty="0" smtClean="0">
                          <a:latin typeface="+mn-lt"/>
                        </a:rPr>
                        <a:t> </a:t>
                      </a:r>
                      <a:r>
                        <a:rPr lang="es-CO" sz="1800" b="1" spc="-10" dirty="0" smtClean="0">
                          <a:latin typeface="+mn-lt"/>
                        </a:rPr>
                        <a:t>DE</a:t>
                      </a:r>
                      <a:r>
                        <a:rPr lang="es-CO" sz="1800" b="1" spc="-65" dirty="0" smtClean="0">
                          <a:latin typeface="+mn-lt"/>
                        </a:rPr>
                        <a:t> </a:t>
                      </a:r>
                      <a:r>
                        <a:rPr lang="es-CO" sz="1800" b="1" spc="-40" dirty="0" smtClean="0">
                          <a:latin typeface="+mn-lt"/>
                        </a:rPr>
                        <a:t>AGRICULTURA</a:t>
                      </a:r>
                      <a:r>
                        <a:rPr lang="es-CO" sz="1800" b="1" spc="-65" dirty="0" smtClean="0">
                          <a:latin typeface="+mn-lt"/>
                        </a:rPr>
                        <a:t> </a:t>
                      </a:r>
                      <a:r>
                        <a:rPr lang="es-CO" sz="1800" b="1" spc="-40" dirty="0" smtClean="0">
                          <a:latin typeface="+mn-lt"/>
                        </a:rPr>
                        <a:t>Y</a:t>
                      </a:r>
                      <a:r>
                        <a:rPr lang="es-CO" sz="1800" b="1" spc="-65" dirty="0" smtClean="0">
                          <a:latin typeface="+mn-lt"/>
                        </a:rPr>
                        <a:t> </a:t>
                      </a:r>
                      <a:r>
                        <a:rPr lang="es-CO" sz="1800" b="1" spc="-25" dirty="0" smtClean="0">
                          <a:latin typeface="+mn-lt"/>
                        </a:rPr>
                        <a:t>DESARROLLO </a:t>
                      </a:r>
                      <a:r>
                        <a:rPr lang="es-CO" sz="1800" b="1" spc="-10" dirty="0" smtClean="0">
                          <a:latin typeface="+mn-lt"/>
                        </a:rPr>
                        <a:t>RURAL</a:t>
                      </a:r>
                      <a:endParaRPr lang="es-CO" sz="1800" b="1" dirty="0">
                        <a:latin typeface="+mn-lt"/>
                        <a:cs typeface="Lucida Sans Unicode"/>
                      </a:endParaRPr>
                    </a:p>
                  </a:txBody>
                  <a:tcPr marL="0" marR="0"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24,37</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615950">
                <a:tc>
                  <a:txBody>
                    <a:bodyPr/>
                    <a:lstStyle/>
                    <a:p>
                      <a:pPr marL="75565" marR="131445">
                        <a:lnSpc>
                          <a:spcPct val="116700"/>
                        </a:lnSpc>
                        <a:spcBef>
                          <a:spcPts val="265"/>
                        </a:spcBef>
                      </a:pPr>
                      <a:r>
                        <a:rPr lang="es-CO" sz="1800" b="1" spc="-20" dirty="0" smtClean="0">
                          <a:latin typeface="+mn-lt"/>
                        </a:rPr>
                        <a:t>SECRETARÍA</a:t>
                      </a:r>
                      <a:r>
                        <a:rPr lang="es-CO" sz="1800" b="1" spc="-60" dirty="0" smtClean="0">
                          <a:latin typeface="+mn-lt"/>
                        </a:rPr>
                        <a:t> </a:t>
                      </a:r>
                      <a:r>
                        <a:rPr lang="es-CO" sz="1800" b="1" spc="-10" dirty="0" smtClean="0">
                          <a:latin typeface="+mn-lt"/>
                        </a:rPr>
                        <a:t>DE</a:t>
                      </a:r>
                      <a:r>
                        <a:rPr lang="es-CO" sz="1800" b="1" spc="-60" dirty="0" smtClean="0">
                          <a:latin typeface="+mn-lt"/>
                        </a:rPr>
                        <a:t> </a:t>
                      </a:r>
                      <a:r>
                        <a:rPr lang="es-CO" sz="1800" b="1" spc="-25" dirty="0" smtClean="0">
                          <a:latin typeface="+mn-lt"/>
                        </a:rPr>
                        <a:t>DESARROLLO</a:t>
                      </a:r>
                      <a:r>
                        <a:rPr lang="es-CO" sz="1800" b="1" spc="-60" dirty="0" smtClean="0">
                          <a:latin typeface="+mn-lt"/>
                        </a:rPr>
                        <a:t> </a:t>
                      </a:r>
                      <a:r>
                        <a:rPr lang="es-CO" sz="1800" b="1" spc="-30" dirty="0" smtClean="0">
                          <a:latin typeface="+mn-lt"/>
                        </a:rPr>
                        <a:t>ECONÓMICO</a:t>
                      </a:r>
                      <a:r>
                        <a:rPr lang="es-CO" sz="1800" b="1" spc="-60" dirty="0" smtClean="0">
                          <a:latin typeface="+mn-lt"/>
                        </a:rPr>
                        <a:t> </a:t>
                      </a:r>
                      <a:r>
                        <a:rPr lang="es-CO" sz="1800" b="1" spc="-50" dirty="0" smtClean="0">
                          <a:latin typeface="+mn-lt"/>
                        </a:rPr>
                        <a:t>Y </a:t>
                      </a:r>
                      <a:r>
                        <a:rPr lang="es-CO" sz="1800" b="1" spc="-10" dirty="0" smtClean="0">
                          <a:latin typeface="+mn-lt"/>
                        </a:rPr>
                        <a:t>COMPETITIVIDAD</a:t>
                      </a:r>
                      <a:endParaRPr lang="es-CO" sz="1800" b="1" dirty="0">
                        <a:latin typeface="+mn-lt"/>
                        <a:cs typeface="Lucida Sans Unicode"/>
                      </a:endParaRPr>
                    </a:p>
                  </a:txBody>
                  <a:tcPr marL="0" marR="0"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24,31</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38150">
                <a:tc>
                  <a:txBody>
                    <a:bodyPr/>
                    <a:lstStyle/>
                    <a:p>
                      <a:pPr marL="75565">
                        <a:lnSpc>
                          <a:spcPct val="100000"/>
                        </a:lnSpc>
                        <a:spcBef>
                          <a:spcPts val="690"/>
                        </a:spcBef>
                      </a:pPr>
                      <a:r>
                        <a:rPr lang="es-CO" sz="1800" b="1" spc="-20" dirty="0" smtClean="0">
                          <a:latin typeface="+mn-lt"/>
                        </a:rPr>
                        <a:t>SECRETARÍA</a:t>
                      </a:r>
                      <a:r>
                        <a:rPr lang="es-CO" sz="1800" b="1" spc="-65" dirty="0" smtClean="0">
                          <a:latin typeface="+mn-lt"/>
                        </a:rPr>
                        <a:t> </a:t>
                      </a:r>
                      <a:r>
                        <a:rPr lang="es-CO" sz="1800" b="1" spc="-10" dirty="0" smtClean="0">
                          <a:latin typeface="+mn-lt"/>
                        </a:rPr>
                        <a:t>DE</a:t>
                      </a:r>
                      <a:r>
                        <a:rPr lang="es-CO" sz="1800" b="1" spc="-60" dirty="0" smtClean="0">
                          <a:latin typeface="+mn-lt"/>
                        </a:rPr>
                        <a:t> </a:t>
                      </a:r>
                      <a:r>
                        <a:rPr lang="es-CO" sz="1800" b="1" spc="-30" dirty="0" smtClean="0">
                          <a:latin typeface="+mn-lt"/>
                        </a:rPr>
                        <a:t>EDUCACIÓN</a:t>
                      </a:r>
                      <a:r>
                        <a:rPr lang="es-CO" sz="1800" b="1" spc="-65" dirty="0" smtClean="0">
                          <a:latin typeface="+mn-lt"/>
                        </a:rPr>
                        <a:t> </a:t>
                      </a:r>
                      <a:r>
                        <a:rPr lang="es-CO" sz="1800" b="1" spc="-40" dirty="0" smtClean="0">
                          <a:latin typeface="+mn-lt"/>
                        </a:rPr>
                        <a:t>Y</a:t>
                      </a:r>
                      <a:r>
                        <a:rPr lang="es-CO" sz="1800" b="1" spc="-60" dirty="0" smtClean="0">
                          <a:latin typeface="+mn-lt"/>
                        </a:rPr>
                        <a:t> </a:t>
                      </a:r>
                      <a:r>
                        <a:rPr lang="es-CO" sz="1800" b="1" spc="-10" dirty="0" smtClean="0">
                          <a:latin typeface="+mn-lt"/>
                        </a:rPr>
                        <a:t>CULTURA</a:t>
                      </a:r>
                      <a:endParaRPr lang="es-CO" sz="1800" b="1" dirty="0">
                        <a:latin typeface="+mn-lt"/>
                        <a:cs typeface="Lucida Sans Unicode"/>
                      </a:endParaRPr>
                    </a:p>
                  </a:txBody>
                  <a:tcPr marL="0" marR="0" marT="87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47,16</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38150">
                <a:tc>
                  <a:txBody>
                    <a:bodyPr/>
                    <a:lstStyle/>
                    <a:p>
                      <a:pPr marL="75565" marR="1245235">
                        <a:lnSpc>
                          <a:spcPct val="116700"/>
                        </a:lnSpc>
                        <a:spcBef>
                          <a:spcPts val="265"/>
                        </a:spcBef>
                      </a:pPr>
                      <a:r>
                        <a:rPr lang="es-CO" sz="1800" b="1" spc="-20" dirty="0" smtClean="0">
                          <a:latin typeface="+mn-lt"/>
                        </a:rPr>
                        <a:t>SECRETARÍA</a:t>
                      </a:r>
                      <a:r>
                        <a:rPr lang="es-CO" sz="1800" b="1" spc="-65" dirty="0" smtClean="0">
                          <a:latin typeface="+mn-lt"/>
                        </a:rPr>
                        <a:t> </a:t>
                      </a:r>
                      <a:r>
                        <a:rPr lang="es-CO" sz="1800" b="1" spc="-10" dirty="0" smtClean="0">
                          <a:latin typeface="+mn-lt"/>
                        </a:rPr>
                        <a:t>DE</a:t>
                      </a:r>
                      <a:r>
                        <a:rPr lang="es-CO" sz="1800" b="1" spc="-60" dirty="0" smtClean="0">
                          <a:latin typeface="+mn-lt"/>
                        </a:rPr>
                        <a:t> </a:t>
                      </a:r>
                      <a:r>
                        <a:rPr lang="es-CO" sz="1800" b="1" spc="-20" dirty="0" smtClean="0">
                          <a:latin typeface="+mn-lt"/>
                        </a:rPr>
                        <a:t>GOBIERNO</a:t>
                      </a:r>
                      <a:r>
                        <a:rPr lang="es-CO" sz="1800" b="1" spc="-65" dirty="0" smtClean="0">
                          <a:latin typeface="+mn-lt"/>
                        </a:rPr>
                        <a:t> </a:t>
                      </a:r>
                      <a:r>
                        <a:rPr lang="es-CO" sz="1800" b="1" spc="-50" dirty="0" smtClean="0">
                          <a:latin typeface="+mn-lt"/>
                        </a:rPr>
                        <a:t>Y </a:t>
                      </a:r>
                      <a:r>
                        <a:rPr lang="es-CO" sz="1800" b="1" spc="-10" dirty="0" smtClean="0">
                          <a:latin typeface="+mn-lt"/>
                        </a:rPr>
                        <a:t>PARTICIPACIÓN</a:t>
                      </a:r>
                      <a:endParaRPr lang="es-CO" sz="1800" b="1" dirty="0">
                        <a:latin typeface="+mn-lt"/>
                        <a:cs typeface="Lucida Sans Unicode"/>
                      </a:endParaRPr>
                    </a:p>
                  </a:txBody>
                  <a:tcPr marL="0" marR="0"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29,16</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438150">
                <a:tc>
                  <a:txBody>
                    <a:bodyPr/>
                    <a:lstStyle/>
                    <a:p>
                      <a:pPr marL="75565">
                        <a:lnSpc>
                          <a:spcPct val="100000"/>
                        </a:lnSpc>
                        <a:spcBef>
                          <a:spcPts val="770"/>
                        </a:spcBef>
                      </a:pPr>
                      <a:r>
                        <a:rPr lang="es-CO" sz="1800" b="1" spc="-20" dirty="0" smtClean="0">
                          <a:latin typeface="+mn-lt"/>
                        </a:rPr>
                        <a:t>SECRETARÍA</a:t>
                      </a:r>
                      <a:r>
                        <a:rPr lang="es-CO" sz="1800" b="1" spc="-65" dirty="0" smtClean="0">
                          <a:latin typeface="+mn-lt"/>
                        </a:rPr>
                        <a:t> </a:t>
                      </a:r>
                      <a:r>
                        <a:rPr lang="es-CO" sz="1800" b="1" spc="-10" dirty="0" smtClean="0">
                          <a:latin typeface="+mn-lt"/>
                        </a:rPr>
                        <a:t>DE</a:t>
                      </a:r>
                      <a:r>
                        <a:rPr lang="es-CO" sz="1800" b="1" spc="-65" dirty="0" smtClean="0">
                          <a:latin typeface="+mn-lt"/>
                        </a:rPr>
                        <a:t> </a:t>
                      </a:r>
                      <a:r>
                        <a:rPr lang="es-CO" sz="1800" b="1" spc="-10" dirty="0" smtClean="0">
                          <a:latin typeface="+mn-lt"/>
                        </a:rPr>
                        <a:t>HACIENDA</a:t>
                      </a:r>
                      <a:endParaRPr lang="es-CO" sz="1800" b="1" dirty="0">
                        <a:latin typeface="+mn-lt"/>
                        <a:cs typeface="Lucida Sans Unicode"/>
                      </a:endParaRP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42,86</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438150">
                <a:tc>
                  <a:txBody>
                    <a:bodyPr/>
                    <a:lstStyle/>
                    <a:p>
                      <a:pPr marL="75565">
                        <a:lnSpc>
                          <a:spcPct val="100000"/>
                        </a:lnSpc>
                        <a:spcBef>
                          <a:spcPts val="770"/>
                        </a:spcBef>
                      </a:pPr>
                      <a:r>
                        <a:rPr lang="es-CO" sz="1800" b="1" spc="-20" dirty="0" smtClean="0">
                          <a:latin typeface="+mn-lt"/>
                        </a:rPr>
                        <a:t>SECRETARÍA</a:t>
                      </a:r>
                      <a:r>
                        <a:rPr lang="es-CO" sz="1800" b="1" spc="-65" dirty="0" smtClean="0">
                          <a:latin typeface="+mn-lt"/>
                        </a:rPr>
                        <a:t> </a:t>
                      </a:r>
                      <a:r>
                        <a:rPr lang="es-CO" sz="1800" b="1" spc="-10" dirty="0" smtClean="0">
                          <a:latin typeface="+mn-lt"/>
                        </a:rPr>
                        <a:t>DE</a:t>
                      </a:r>
                      <a:r>
                        <a:rPr lang="es-CO" sz="1800" b="1" spc="-65" dirty="0" smtClean="0">
                          <a:latin typeface="+mn-lt"/>
                        </a:rPr>
                        <a:t> </a:t>
                      </a:r>
                      <a:r>
                        <a:rPr lang="es-CO" sz="1800" b="1" spc="-10" dirty="0" smtClean="0">
                          <a:latin typeface="+mn-lt"/>
                        </a:rPr>
                        <a:t>INFRAESTRUCTURA</a:t>
                      </a:r>
                      <a:endParaRPr lang="es-CO" sz="1800" b="1" dirty="0">
                        <a:latin typeface="+mn-lt"/>
                        <a:cs typeface="Lucida Sans Unicode"/>
                      </a:endParaRP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13,57</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438150">
                <a:tc>
                  <a:txBody>
                    <a:bodyPr/>
                    <a:lstStyle/>
                    <a:p>
                      <a:pPr marL="75565">
                        <a:lnSpc>
                          <a:spcPct val="100000"/>
                        </a:lnSpc>
                        <a:spcBef>
                          <a:spcPts val="695"/>
                        </a:spcBef>
                      </a:pPr>
                      <a:r>
                        <a:rPr lang="es-CO" sz="1800" b="1" spc="-20" dirty="0" smtClean="0">
                          <a:latin typeface="+mn-lt"/>
                        </a:rPr>
                        <a:t>SECRETARÍA</a:t>
                      </a:r>
                      <a:r>
                        <a:rPr lang="es-CO" sz="1800" b="1" spc="-75" dirty="0" smtClean="0">
                          <a:latin typeface="+mn-lt"/>
                        </a:rPr>
                        <a:t> </a:t>
                      </a:r>
                      <a:r>
                        <a:rPr lang="es-CO" sz="1800" b="1" spc="-10" dirty="0" smtClean="0">
                          <a:latin typeface="+mn-lt"/>
                        </a:rPr>
                        <a:t>DE</a:t>
                      </a:r>
                      <a:r>
                        <a:rPr lang="es-CO" sz="1800" b="1" spc="-75" dirty="0" smtClean="0">
                          <a:latin typeface="+mn-lt"/>
                        </a:rPr>
                        <a:t> </a:t>
                      </a:r>
                      <a:r>
                        <a:rPr lang="es-CO" sz="1800" b="1" spc="-20" dirty="0" smtClean="0">
                          <a:latin typeface="+mn-lt"/>
                        </a:rPr>
                        <a:t>LA</a:t>
                      </a:r>
                      <a:r>
                        <a:rPr lang="es-CO" sz="1800" b="1" spc="-75" dirty="0" smtClean="0">
                          <a:latin typeface="+mn-lt"/>
                        </a:rPr>
                        <a:t> </a:t>
                      </a:r>
                      <a:r>
                        <a:rPr lang="es-CO" sz="1800" b="1" spc="-20" dirty="0" smtClean="0">
                          <a:latin typeface="+mn-lt"/>
                        </a:rPr>
                        <a:t>MUJER</a:t>
                      </a:r>
                      <a:endParaRPr lang="es-CO" sz="1800" b="1" dirty="0">
                        <a:latin typeface="+mn-lt"/>
                        <a:cs typeface="Lucida Sans Unicode"/>
                      </a:endParaRPr>
                    </a:p>
                  </a:txBody>
                  <a:tcPr marL="0" marR="0" marT="882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800" b="1" u="none" strike="noStrike" dirty="0">
                          <a:solidFill>
                            <a:srgbClr val="000000"/>
                          </a:solidFill>
                          <a:effectLst/>
                          <a:latin typeface="+mn-lt"/>
                        </a:rPr>
                        <a:t>48,59</a:t>
                      </a:r>
                      <a:r>
                        <a:rPr lang="es-CO" sz="1800" b="1" dirty="0">
                          <a:latin typeface="+mn-lt"/>
                        </a:rPr>
                        <a:t>%</a:t>
                      </a:r>
                      <a:endParaRPr lang="es-CO" sz="18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438150">
                <a:tc>
                  <a:txBody>
                    <a:bodyPr/>
                    <a:lstStyle/>
                    <a:p>
                      <a:pPr marL="75565">
                        <a:lnSpc>
                          <a:spcPct val="100000"/>
                        </a:lnSpc>
                        <a:spcBef>
                          <a:spcPts val="700"/>
                        </a:spcBef>
                      </a:pPr>
                      <a:r>
                        <a:rPr lang="es-CO" sz="2000" b="1" spc="-20" dirty="0" smtClean="0">
                          <a:latin typeface="+mn-lt"/>
                        </a:rPr>
                        <a:t>SECRETARÍA</a:t>
                      </a:r>
                      <a:r>
                        <a:rPr lang="es-CO" sz="2000" b="1" spc="-65" dirty="0" smtClean="0">
                          <a:latin typeface="+mn-lt"/>
                        </a:rPr>
                        <a:t> </a:t>
                      </a:r>
                      <a:r>
                        <a:rPr lang="es-CO" sz="2000" b="1" spc="-10" dirty="0" smtClean="0">
                          <a:latin typeface="+mn-lt"/>
                        </a:rPr>
                        <a:t>DE</a:t>
                      </a:r>
                      <a:r>
                        <a:rPr lang="es-CO" sz="2000" b="1" spc="-65" dirty="0" smtClean="0">
                          <a:latin typeface="+mn-lt"/>
                        </a:rPr>
                        <a:t> </a:t>
                      </a:r>
                      <a:r>
                        <a:rPr lang="es-CO" sz="2000" b="1" spc="-10" dirty="0" smtClean="0">
                          <a:latin typeface="+mn-lt"/>
                        </a:rPr>
                        <a:t>SALUD</a:t>
                      </a:r>
                      <a:endParaRPr lang="es-CO" sz="2000" b="1" dirty="0">
                        <a:latin typeface="+mn-lt"/>
                        <a:cs typeface="Lucida Sans Unicode"/>
                      </a:endParaRPr>
                    </a:p>
                  </a:txBody>
                  <a:tcPr marL="0" marR="0" marT="889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b="1" u="none" strike="noStrike" dirty="0">
                          <a:solidFill>
                            <a:srgbClr val="000000"/>
                          </a:solidFill>
                          <a:effectLst/>
                          <a:latin typeface="+mn-lt"/>
                        </a:rPr>
                        <a:t>35,72</a:t>
                      </a:r>
                      <a:r>
                        <a:rPr lang="es-CO" sz="2000" b="1" dirty="0">
                          <a:latin typeface="+mn-lt"/>
                        </a:rPr>
                        <a:t>%</a:t>
                      </a:r>
                      <a:endParaRPr lang="es-CO" sz="20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438150">
                <a:tc>
                  <a:txBody>
                    <a:bodyPr/>
                    <a:lstStyle/>
                    <a:p>
                      <a:pPr marL="75565">
                        <a:lnSpc>
                          <a:spcPct val="100000"/>
                        </a:lnSpc>
                        <a:spcBef>
                          <a:spcPts val="700"/>
                        </a:spcBef>
                      </a:pPr>
                      <a:r>
                        <a:rPr lang="es-CO" sz="2000" b="1" spc="-20" dirty="0" smtClean="0">
                          <a:latin typeface="+mn-lt"/>
                        </a:rPr>
                        <a:t>SECRETARÍA</a:t>
                      </a:r>
                      <a:r>
                        <a:rPr lang="es-CO" sz="2000" b="1" spc="-30" dirty="0" smtClean="0">
                          <a:latin typeface="+mn-lt"/>
                        </a:rPr>
                        <a:t> </a:t>
                      </a:r>
                      <a:r>
                        <a:rPr lang="es-CO" sz="2000" b="1" spc="-10" dirty="0" smtClean="0">
                          <a:latin typeface="+mn-lt"/>
                        </a:rPr>
                        <a:t>GENERAL</a:t>
                      </a:r>
                      <a:endParaRPr lang="es-CO" sz="2000" b="1" dirty="0">
                        <a:latin typeface="+mn-lt"/>
                        <a:cs typeface="Lucida Sans Unicode"/>
                      </a:endParaRPr>
                    </a:p>
                  </a:txBody>
                  <a:tcPr marL="0" marR="0" marT="889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2000" b="1" u="none" strike="noStrike" dirty="0">
                          <a:solidFill>
                            <a:srgbClr val="000000"/>
                          </a:solidFill>
                          <a:effectLst/>
                          <a:latin typeface="+mn-lt"/>
                        </a:rPr>
                        <a:t>37,51</a:t>
                      </a:r>
                      <a:r>
                        <a:rPr lang="es-CO" sz="2000" b="1" dirty="0">
                          <a:latin typeface="+mn-lt"/>
                        </a:rPr>
                        <a:t>%</a:t>
                      </a:r>
                      <a:endParaRPr lang="es-CO" sz="2000" b="1" i="0" u="none" strike="noStrike" dirty="0">
                        <a:solidFill>
                          <a:srgbClr val="0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438150">
                <a:tc>
                  <a:txBody>
                    <a:bodyPr/>
                    <a:lstStyle/>
                    <a:p>
                      <a:pPr marL="75565">
                        <a:lnSpc>
                          <a:spcPct val="100000"/>
                        </a:lnSpc>
                        <a:spcBef>
                          <a:spcPts val="550"/>
                        </a:spcBef>
                      </a:pPr>
                      <a:r>
                        <a:rPr lang="es-CO" sz="2000" b="1" spc="-55" dirty="0" smtClean="0">
                          <a:latin typeface="+mn-lt"/>
                        </a:rPr>
                        <a:t>TOTALES</a:t>
                      </a:r>
                      <a:endParaRPr lang="es-CO" sz="2000" b="1" dirty="0">
                        <a:latin typeface="+mn-lt"/>
                        <a:cs typeface="Arial Black"/>
                      </a:endParaRPr>
                    </a:p>
                  </a:txBody>
                  <a:tcPr marL="0" marR="0" marT="69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2000" b="1" u="none" strike="noStrike" dirty="0">
                          <a:solidFill>
                            <a:srgbClr val="C00000"/>
                          </a:solidFill>
                          <a:effectLst/>
                          <a:latin typeface="+mn-lt"/>
                        </a:rPr>
                        <a:t>32,72</a:t>
                      </a:r>
                      <a:r>
                        <a:rPr lang="es-CO" sz="2000" b="1" dirty="0">
                          <a:solidFill>
                            <a:srgbClr val="C00000"/>
                          </a:solidFill>
                          <a:latin typeface="+mn-lt"/>
                        </a:rPr>
                        <a:t>%</a:t>
                      </a:r>
                      <a:endParaRPr lang="es-CO" sz="2000" b="1" i="0" u="none" strike="noStrike" dirty="0">
                        <a:solidFill>
                          <a:srgbClr val="C00000"/>
                        </a:solidFill>
                        <a:effectLst/>
                        <a:latin typeface="+mn-lt"/>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37668" y="0"/>
            <a:ext cx="3231515" cy="1383030"/>
          </a:xfrm>
          <a:custGeom>
            <a:avLst/>
            <a:gdLst/>
            <a:ahLst/>
            <a:cxnLst/>
            <a:rect l="l" t="t" r="r" b="b"/>
            <a:pathLst>
              <a:path w="3231515" h="1383030">
                <a:moveTo>
                  <a:pt x="1615446" y="1382949"/>
                </a:moveTo>
                <a:lnTo>
                  <a:pt x="1567242" y="1382252"/>
                </a:lnTo>
                <a:lnTo>
                  <a:pt x="1519384" y="1380174"/>
                </a:lnTo>
                <a:lnTo>
                  <a:pt x="1471891" y="1376733"/>
                </a:lnTo>
                <a:lnTo>
                  <a:pt x="1424784" y="1371950"/>
                </a:lnTo>
                <a:lnTo>
                  <a:pt x="1378079" y="1365843"/>
                </a:lnTo>
                <a:lnTo>
                  <a:pt x="1331798" y="1358431"/>
                </a:lnTo>
                <a:lnTo>
                  <a:pt x="1285959" y="1349734"/>
                </a:lnTo>
                <a:lnTo>
                  <a:pt x="1240581" y="1339770"/>
                </a:lnTo>
                <a:lnTo>
                  <a:pt x="1195684" y="1328560"/>
                </a:lnTo>
                <a:lnTo>
                  <a:pt x="1151286" y="1316121"/>
                </a:lnTo>
                <a:lnTo>
                  <a:pt x="1107407" y="1302474"/>
                </a:lnTo>
                <a:lnTo>
                  <a:pt x="1064066" y="1287637"/>
                </a:lnTo>
                <a:lnTo>
                  <a:pt x="1021282" y="1271630"/>
                </a:lnTo>
                <a:lnTo>
                  <a:pt x="979074" y="1254471"/>
                </a:lnTo>
                <a:lnTo>
                  <a:pt x="937462" y="1236181"/>
                </a:lnTo>
                <a:lnTo>
                  <a:pt x="896464" y="1216777"/>
                </a:lnTo>
                <a:lnTo>
                  <a:pt x="856100" y="1196280"/>
                </a:lnTo>
                <a:lnTo>
                  <a:pt x="816389" y="1174708"/>
                </a:lnTo>
                <a:lnTo>
                  <a:pt x="777350" y="1152080"/>
                </a:lnTo>
                <a:lnTo>
                  <a:pt x="739003" y="1128417"/>
                </a:lnTo>
                <a:lnTo>
                  <a:pt x="701366" y="1103736"/>
                </a:lnTo>
                <a:lnTo>
                  <a:pt x="664458" y="1078057"/>
                </a:lnTo>
                <a:lnTo>
                  <a:pt x="628299" y="1051400"/>
                </a:lnTo>
                <a:lnTo>
                  <a:pt x="592908" y="1023783"/>
                </a:lnTo>
                <a:lnTo>
                  <a:pt x="558304" y="995225"/>
                </a:lnTo>
                <a:lnTo>
                  <a:pt x="524507" y="965746"/>
                </a:lnTo>
                <a:lnTo>
                  <a:pt x="491534" y="935366"/>
                </a:lnTo>
                <a:lnTo>
                  <a:pt x="459407" y="904102"/>
                </a:lnTo>
                <a:lnTo>
                  <a:pt x="428143" y="871974"/>
                </a:lnTo>
                <a:lnTo>
                  <a:pt x="397762" y="839002"/>
                </a:lnTo>
                <a:lnTo>
                  <a:pt x="368283" y="805204"/>
                </a:lnTo>
                <a:lnTo>
                  <a:pt x="339726" y="770601"/>
                </a:lnTo>
                <a:lnTo>
                  <a:pt x="312109" y="735210"/>
                </a:lnTo>
                <a:lnTo>
                  <a:pt x="285451" y="699051"/>
                </a:lnTo>
                <a:lnTo>
                  <a:pt x="259773" y="662143"/>
                </a:lnTo>
                <a:lnTo>
                  <a:pt x="235092" y="624506"/>
                </a:lnTo>
                <a:lnTo>
                  <a:pt x="211428" y="586158"/>
                </a:lnTo>
                <a:lnTo>
                  <a:pt x="188801" y="547119"/>
                </a:lnTo>
                <a:lnTo>
                  <a:pt x="167229" y="507408"/>
                </a:lnTo>
                <a:lnTo>
                  <a:pt x="146732" y="467044"/>
                </a:lnTo>
                <a:lnTo>
                  <a:pt x="127328" y="426046"/>
                </a:lnTo>
                <a:lnTo>
                  <a:pt x="109037" y="384434"/>
                </a:lnTo>
                <a:lnTo>
                  <a:pt x="91879" y="342226"/>
                </a:lnTo>
                <a:lnTo>
                  <a:pt x="75872" y="299442"/>
                </a:lnTo>
                <a:lnTo>
                  <a:pt x="61035" y="256101"/>
                </a:lnTo>
                <a:lnTo>
                  <a:pt x="47387" y="212222"/>
                </a:lnTo>
                <a:lnTo>
                  <a:pt x="34949" y="167824"/>
                </a:lnTo>
                <a:lnTo>
                  <a:pt x="23738" y="122927"/>
                </a:lnTo>
                <a:lnTo>
                  <a:pt x="13775" y="77549"/>
                </a:lnTo>
                <a:lnTo>
                  <a:pt x="5078" y="31710"/>
                </a:lnTo>
                <a:lnTo>
                  <a:pt x="0" y="0"/>
                </a:lnTo>
                <a:lnTo>
                  <a:pt x="3230894" y="0"/>
                </a:lnTo>
                <a:lnTo>
                  <a:pt x="3217118" y="77549"/>
                </a:lnTo>
                <a:lnTo>
                  <a:pt x="3207155" y="122927"/>
                </a:lnTo>
                <a:lnTo>
                  <a:pt x="3195944" y="167824"/>
                </a:lnTo>
                <a:lnTo>
                  <a:pt x="3183506" y="212222"/>
                </a:lnTo>
                <a:lnTo>
                  <a:pt x="3169858" y="256101"/>
                </a:lnTo>
                <a:lnTo>
                  <a:pt x="3155022" y="299442"/>
                </a:lnTo>
                <a:lnTo>
                  <a:pt x="3139014" y="342226"/>
                </a:lnTo>
                <a:lnTo>
                  <a:pt x="3121856" y="384434"/>
                </a:lnTo>
                <a:lnTo>
                  <a:pt x="3103565" y="426046"/>
                </a:lnTo>
                <a:lnTo>
                  <a:pt x="3084161" y="467044"/>
                </a:lnTo>
                <a:lnTo>
                  <a:pt x="3063664" y="507408"/>
                </a:lnTo>
                <a:lnTo>
                  <a:pt x="3042092" y="547119"/>
                </a:lnTo>
                <a:lnTo>
                  <a:pt x="3019465" y="586158"/>
                </a:lnTo>
                <a:lnTo>
                  <a:pt x="2995801" y="624506"/>
                </a:lnTo>
                <a:lnTo>
                  <a:pt x="2971120" y="662143"/>
                </a:lnTo>
                <a:lnTo>
                  <a:pt x="2945441" y="699051"/>
                </a:lnTo>
                <a:lnTo>
                  <a:pt x="2918784" y="735210"/>
                </a:lnTo>
                <a:lnTo>
                  <a:pt x="2891167" y="770601"/>
                </a:lnTo>
                <a:lnTo>
                  <a:pt x="2862609" y="805204"/>
                </a:lnTo>
                <a:lnTo>
                  <a:pt x="2833131" y="839002"/>
                </a:lnTo>
                <a:lnTo>
                  <a:pt x="2802750" y="871974"/>
                </a:lnTo>
                <a:lnTo>
                  <a:pt x="2771486" y="904102"/>
                </a:lnTo>
                <a:lnTo>
                  <a:pt x="2739358" y="935366"/>
                </a:lnTo>
                <a:lnTo>
                  <a:pt x="2706386" y="965746"/>
                </a:lnTo>
                <a:lnTo>
                  <a:pt x="2672589" y="995225"/>
                </a:lnTo>
                <a:lnTo>
                  <a:pt x="2637985" y="1023783"/>
                </a:lnTo>
                <a:lnTo>
                  <a:pt x="2602594" y="1051400"/>
                </a:lnTo>
                <a:lnTo>
                  <a:pt x="2566435" y="1078057"/>
                </a:lnTo>
                <a:lnTo>
                  <a:pt x="2529527" y="1103736"/>
                </a:lnTo>
                <a:lnTo>
                  <a:pt x="2491890" y="1128417"/>
                </a:lnTo>
                <a:lnTo>
                  <a:pt x="2453542" y="1152080"/>
                </a:lnTo>
                <a:lnTo>
                  <a:pt x="2414503" y="1174708"/>
                </a:lnTo>
                <a:lnTo>
                  <a:pt x="2374792" y="1196280"/>
                </a:lnTo>
                <a:lnTo>
                  <a:pt x="2334428" y="1216777"/>
                </a:lnTo>
                <a:lnTo>
                  <a:pt x="2293430" y="1236181"/>
                </a:lnTo>
                <a:lnTo>
                  <a:pt x="2251818" y="1254471"/>
                </a:lnTo>
                <a:lnTo>
                  <a:pt x="2209610" y="1271630"/>
                </a:lnTo>
                <a:lnTo>
                  <a:pt x="2166826" y="1287637"/>
                </a:lnTo>
                <a:lnTo>
                  <a:pt x="2123485" y="1302474"/>
                </a:lnTo>
                <a:lnTo>
                  <a:pt x="2079606" y="1316121"/>
                </a:lnTo>
                <a:lnTo>
                  <a:pt x="2035208" y="1328560"/>
                </a:lnTo>
                <a:lnTo>
                  <a:pt x="1990311" y="1339770"/>
                </a:lnTo>
                <a:lnTo>
                  <a:pt x="1944933" y="1349734"/>
                </a:lnTo>
                <a:lnTo>
                  <a:pt x="1899094" y="1358431"/>
                </a:lnTo>
                <a:lnTo>
                  <a:pt x="1852812" y="1365843"/>
                </a:lnTo>
                <a:lnTo>
                  <a:pt x="1806108" y="1371950"/>
                </a:lnTo>
                <a:lnTo>
                  <a:pt x="1759000" y="1376733"/>
                </a:lnTo>
                <a:lnTo>
                  <a:pt x="1711508" y="1380174"/>
                </a:lnTo>
                <a:lnTo>
                  <a:pt x="1663650" y="1382252"/>
                </a:lnTo>
                <a:lnTo>
                  <a:pt x="1615446" y="1382949"/>
                </a:lnTo>
                <a:close/>
              </a:path>
            </a:pathLst>
          </a:custGeom>
          <a:solidFill>
            <a:srgbClr val="6A6B3C"/>
          </a:solidFill>
        </p:spPr>
        <p:txBody>
          <a:bodyPr wrap="square" lIns="0" tIns="0" rIns="0" bIns="0" rtlCol="0"/>
          <a:lstStyle/>
          <a:p>
            <a:endParaRPr/>
          </a:p>
        </p:txBody>
      </p:sp>
      <p:sp>
        <p:nvSpPr>
          <p:cNvPr id="3" name="object 3"/>
          <p:cNvSpPr/>
          <p:nvPr/>
        </p:nvSpPr>
        <p:spPr>
          <a:xfrm>
            <a:off x="0" y="9825282"/>
            <a:ext cx="18288000" cy="461916"/>
          </a:xfrm>
          <a:custGeom>
            <a:avLst/>
            <a:gdLst/>
            <a:ahLst/>
            <a:cxnLst/>
            <a:rect l="l" t="t" r="r" b="b"/>
            <a:pathLst>
              <a:path w="18288000" h="631190">
                <a:moveTo>
                  <a:pt x="18288000" y="630991"/>
                </a:moveTo>
                <a:lnTo>
                  <a:pt x="0" y="630991"/>
                </a:lnTo>
                <a:lnTo>
                  <a:pt x="0" y="0"/>
                </a:lnTo>
                <a:lnTo>
                  <a:pt x="18288000" y="0"/>
                </a:lnTo>
                <a:lnTo>
                  <a:pt x="18288000" y="630991"/>
                </a:lnTo>
                <a:close/>
              </a:path>
            </a:pathLst>
          </a:custGeom>
          <a:solidFill>
            <a:srgbClr val="6A6B3C"/>
          </a:solidFill>
        </p:spPr>
        <p:txBody>
          <a:bodyPr wrap="square" lIns="0" tIns="0" rIns="0" bIns="0" rtlCol="0"/>
          <a:lstStyle/>
          <a:p>
            <a:endParaRPr/>
          </a:p>
        </p:txBody>
      </p:sp>
      <p:sp>
        <p:nvSpPr>
          <p:cNvPr id="4" name="object 4"/>
          <p:cNvSpPr txBox="1">
            <a:spLocks noGrp="1"/>
          </p:cNvSpPr>
          <p:nvPr>
            <p:ph type="title"/>
          </p:nvPr>
        </p:nvSpPr>
        <p:spPr>
          <a:xfrm>
            <a:off x="16322151" y="24023"/>
            <a:ext cx="872490" cy="845185"/>
          </a:xfrm>
          <a:prstGeom prst="rect">
            <a:avLst/>
          </a:prstGeom>
        </p:spPr>
        <p:txBody>
          <a:bodyPr vert="horz" wrap="square" lIns="0" tIns="15875" rIns="0" bIns="0" rtlCol="0">
            <a:spAutoFit/>
          </a:bodyPr>
          <a:lstStyle/>
          <a:p>
            <a:pPr marL="12700">
              <a:lnSpc>
                <a:spcPct val="100000"/>
              </a:lnSpc>
              <a:spcBef>
                <a:spcPts val="125"/>
              </a:spcBef>
            </a:pPr>
            <a:r>
              <a:rPr spc="-60" dirty="0" smtClean="0"/>
              <a:t>0</a:t>
            </a:r>
            <a:r>
              <a:rPr lang="en-US" spc="-60" dirty="0"/>
              <a:t>5</a:t>
            </a:r>
            <a:endParaRPr spc="-60" dirty="0"/>
          </a:p>
        </p:txBody>
      </p:sp>
      <p:sp>
        <p:nvSpPr>
          <p:cNvPr id="5" name="object 5"/>
          <p:cNvSpPr/>
          <p:nvPr/>
        </p:nvSpPr>
        <p:spPr>
          <a:xfrm>
            <a:off x="49829" y="32373"/>
            <a:ext cx="1043530" cy="1104900"/>
          </a:xfrm>
          <a:custGeom>
            <a:avLst/>
            <a:gdLst/>
            <a:ahLst/>
            <a:cxnLst/>
            <a:rect l="l" t="t" r="r" b="b"/>
            <a:pathLst>
              <a:path w="1104900" h="1104900">
                <a:moveTo>
                  <a:pt x="552260" y="1104521"/>
                </a:moveTo>
                <a:lnTo>
                  <a:pt x="504609" y="1102493"/>
                </a:lnTo>
                <a:lnTo>
                  <a:pt x="458083" y="1096523"/>
                </a:lnTo>
                <a:lnTo>
                  <a:pt x="412849" y="1086774"/>
                </a:lnTo>
                <a:lnTo>
                  <a:pt x="369072" y="1073413"/>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7"/>
                </a:lnTo>
                <a:lnTo>
                  <a:pt x="47915" y="777602"/>
                </a:lnTo>
                <a:lnTo>
                  <a:pt x="31107" y="735448"/>
                </a:lnTo>
                <a:lnTo>
                  <a:pt x="17746" y="691671"/>
                </a:lnTo>
                <a:lnTo>
                  <a:pt x="7997" y="646437"/>
                </a:lnTo>
                <a:lnTo>
                  <a:pt x="2027" y="599911"/>
                </a:lnTo>
                <a:lnTo>
                  <a:pt x="0" y="552260"/>
                </a:lnTo>
                <a:lnTo>
                  <a:pt x="2027" y="504609"/>
                </a:lnTo>
                <a:lnTo>
                  <a:pt x="7997" y="458083"/>
                </a:lnTo>
                <a:lnTo>
                  <a:pt x="17746" y="412849"/>
                </a:lnTo>
                <a:lnTo>
                  <a:pt x="31107" y="369072"/>
                </a:lnTo>
                <a:lnTo>
                  <a:pt x="47915" y="326918"/>
                </a:lnTo>
                <a:lnTo>
                  <a:pt x="68003" y="286553"/>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7" y="68003"/>
                </a:lnTo>
                <a:lnTo>
                  <a:pt x="856378" y="91206"/>
                </a:lnTo>
                <a:lnTo>
                  <a:pt x="892669" y="117358"/>
                </a:lnTo>
                <a:lnTo>
                  <a:pt x="926674" y="146293"/>
                </a:lnTo>
                <a:lnTo>
                  <a:pt x="958227" y="177846"/>
                </a:lnTo>
                <a:lnTo>
                  <a:pt x="987162" y="211851"/>
                </a:lnTo>
                <a:lnTo>
                  <a:pt x="1013314" y="248142"/>
                </a:lnTo>
                <a:lnTo>
                  <a:pt x="1036517" y="286553"/>
                </a:lnTo>
                <a:lnTo>
                  <a:pt x="1056605" y="326918"/>
                </a:lnTo>
                <a:lnTo>
                  <a:pt x="1073413" y="369072"/>
                </a:lnTo>
                <a:lnTo>
                  <a:pt x="1086774" y="412849"/>
                </a:lnTo>
                <a:lnTo>
                  <a:pt x="1096523" y="458083"/>
                </a:lnTo>
                <a:lnTo>
                  <a:pt x="1102493" y="504609"/>
                </a:lnTo>
                <a:lnTo>
                  <a:pt x="1104521" y="552260"/>
                </a:lnTo>
                <a:lnTo>
                  <a:pt x="1102493" y="599911"/>
                </a:lnTo>
                <a:lnTo>
                  <a:pt x="1096523" y="646437"/>
                </a:lnTo>
                <a:lnTo>
                  <a:pt x="1086774" y="691671"/>
                </a:lnTo>
                <a:lnTo>
                  <a:pt x="1073413" y="735448"/>
                </a:lnTo>
                <a:lnTo>
                  <a:pt x="1056605" y="777602"/>
                </a:lnTo>
                <a:lnTo>
                  <a:pt x="1036517" y="817967"/>
                </a:lnTo>
                <a:lnTo>
                  <a:pt x="1013314" y="856378"/>
                </a:lnTo>
                <a:lnTo>
                  <a:pt x="987162" y="892669"/>
                </a:lnTo>
                <a:lnTo>
                  <a:pt x="958227" y="926674"/>
                </a:lnTo>
                <a:lnTo>
                  <a:pt x="926674" y="958227"/>
                </a:lnTo>
                <a:lnTo>
                  <a:pt x="892669" y="987162"/>
                </a:lnTo>
                <a:lnTo>
                  <a:pt x="856378" y="1013314"/>
                </a:lnTo>
                <a:lnTo>
                  <a:pt x="817967" y="1036517"/>
                </a:lnTo>
                <a:lnTo>
                  <a:pt x="777602" y="1056605"/>
                </a:lnTo>
                <a:lnTo>
                  <a:pt x="735448" y="1073413"/>
                </a:lnTo>
                <a:lnTo>
                  <a:pt x="691671" y="1086774"/>
                </a:lnTo>
                <a:lnTo>
                  <a:pt x="646437" y="1096523"/>
                </a:lnTo>
                <a:lnTo>
                  <a:pt x="599911" y="1102493"/>
                </a:lnTo>
                <a:lnTo>
                  <a:pt x="552260" y="1104521"/>
                </a:lnTo>
                <a:close/>
              </a:path>
            </a:pathLst>
          </a:custGeom>
          <a:solidFill>
            <a:srgbClr val="FFC61A"/>
          </a:solidFill>
        </p:spPr>
        <p:txBody>
          <a:bodyPr wrap="square" lIns="0" tIns="0" rIns="0" bIns="0" rtlCol="0"/>
          <a:lstStyle/>
          <a:p>
            <a:endParaRPr/>
          </a:p>
        </p:txBody>
      </p:sp>
      <p:sp>
        <p:nvSpPr>
          <p:cNvPr id="6" name="object 6"/>
          <p:cNvSpPr txBox="1"/>
          <p:nvPr/>
        </p:nvSpPr>
        <p:spPr>
          <a:xfrm>
            <a:off x="200119" y="224922"/>
            <a:ext cx="742950" cy="711200"/>
          </a:xfrm>
          <a:prstGeom prst="rect">
            <a:avLst/>
          </a:prstGeom>
        </p:spPr>
        <p:txBody>
          <a:bodyPr vert="horz" wrap="square" lIns="0" tIns="12700" rIns="0" bIns="0" rtlCol="0">
            <a:spAutoFit/>
          </a:bodyPr>
          <a:lstStyle/>
          <a:p>
            <a:pPr marL="12700">
              <a:lnSpc>
                <a:spcPct val="100000"/>
              </a:lnSpc>
              <a:spcBef>
                <a:spcPts val="100"/>
              </a:spcBef>
            </a:pPr>
            <a:r>
              <a:rPr sz="4500" b="1" spc="-25" dirty="0" smtClean="0">
                <a:solidFill>
                  <a:srgbClr val="FFFFFF"/>
                </a:solidFill>
                <a:latin typeface="Tahoma"/>
                <a:cs typeface="Tahoma"/>
              </a:rPr>
              <a:t>0</a:t>
            </a:r>
            <a:r>
              <a:rPr lang="en-US" sz="4500" b="1" spc="-25" dirty="0">
                <a:solidFill>
                  <a:srgbClr val="FFFFFF"/>
                </a:solidFill>
                <a:latin typeface="Tahoma"/>
                <a:cs typeface="Tahoma"/>
              </a:rPr>
              <a:t>5</a:t>
            </a:r>
            <a:endParaRPr sz="4500" dirty="0">
              <a:latin typeface="Tahoma"/>
              <a:cs typeface="Tahoma"/>
            </a:endParaRPr>
          </a:p>
        </p:txBody>
      </p:sp>
      <p:sp>
        <p:nvSpPr>
          <p:cNvPr id="7" name="object 7"/>
          <p:cNvSpPr txBox="1"/>
          <p:nvPr/>
        </p:nvSpPr>
        <p:spPr>
          <a:xfrm>
            <a:off x="2122239" y="101293"/>
            <a:ext cx="11060361" cy="997709"/>
          </a:xfrm>
          <a:prstGeom prst="rect">
            <a:avLst/>
          </a:prstGeom>
        </p:spPr>
        <p:txBody>
          <a:bodyPr vert="horz" wrap="square" lIns="0" tIns="12700" rIns="0" bIns="0" rtlCol="0">
            <a:spAutoFit/>
          </a:bodyPr>
          <a:lstStyle/>
          <a:p>
            <a:pPr marL="12700" marR="5080" indent="-3903979" algn="l">
              <a:spcBef>
                <a:spcPts val="100"/>
              </a:spcBef>
            </a:pPr>
            <a:r>
              <a:rPr sz="3200" b="1" spc="-320" dirty="0">
                <a:solidFill>
                  <a:srgbClr val="6A6B3C"/>
                </a:solidFill>
                <a:latin typeface="Tahoma"/>
                <a:cs typeface="Tahoma"/>
              </a:rPr>
              <a:t>EJECUCIÓN</a:t>
            </a:r>
            <a:r>
              <a:rPr lang="es-ES" sz="3200" b="1" spc="-320" dirty="0">
                <a:solidFill>
                  <a:srgbClr val="6A6B3C"/>
                </a:solidFill>
                <a:latin typeface="Tahoma"/>
                <a:cs typeface="Tahoma"/>
              </a:rPr>
              <a:t> PRESUPUESTAL DE RECURSOS DE INVERSIÓN </a:t>
            </a:r>
            <a:r>
              <a:rPr sz="3200" b="1" spc="-320" dirty="0">
                <a:solidFill>
                  <a:srgbClr val="6A6B3C"/>
                </a:solidFill>
                <a:latin typeface="Tahoma"/>
                <a:cs typeface="Tahoma"/>
              </a:rPr>
              <a:t>POR DEPENDENCIAS DEL PRIMER</a:t>
            </a:r>
            <a:r>
              <a:rPr lang="es-ES" sz="3200" b="1" spc="-320" dirty="0">
                <a:solidFill>
                  <a:srgbClr val="6A6B3C"/>
                </a:solidFill>
                <a:latin typeface="Tahoma"/>
                <a:cs typeface="Tahoma"/>
              </a:rPr>
              <a:t> SE</a:t>
            </a:r>
            <a:r>
              <a:rPr sz="3200" b="1" spc="-320" dirty="0">
                <a:solidFill>
                  <a:srgbClr val="6A6B3C"/>
                </a:solidFill>
                <a:latin typeface="Tahoma"/>
                <a:cs typeface="Tahoma"/>
              </a:rPr>
              <a:t>MESTRE DEL AÑO </a:t>
            </a:r>
            <a:r>
              <a:rPr lang="es-ES" sz="3200" b="1" spc="-320" dirty="0">
                <a:solidFill>
                  <a:srgbClr val="6A6B3C"/>
                </a:solidFill>
                <a:latin typeface="Tahoma"/>
                <a:cs typeface="Tahoma"/>
              </a:rPr>
              <a:t>2025</a:t>
            </a:r>
            <a:endParaRPr sz="3200" b="1" spc="-320" dirty="0">
              <a:solidFill>
                <a:srgbClr val="6A6B3C"/>
              </a:solidFill>
              <a:latin typeface="Tahoma"/>
              <a:cs typeface="Tahoma"/>
            </a:endParaRPr>
          </a:p>
        </p:txBody>
      </p:sp>
      <p:sp>
        <p:nvSpPr>
          <p:cNvPr id="10" name="object 10"/>
          <p:cNvSpPr txBox="1"/>
          <p:nvPr/>
        </p:nvSpPr>
        <p:spPr>
          <a:xfrm>
            <a:off x="12981397" y="1393792"/>
            <a:ext cx="84455" cy="177800"/>
          </a:xfrm>
          <a:prstGeom prst="rect">
            <a:avLst/>
          </a:prstGeom>
        </p:spPr>
        <p:txBody>
          <a:bodyPr vert="horz" wrap="square" lIns="0" tIns="0" rIns="0" bIns="0" rtlCol="0">
            <a:spAutoFit/>
          </a:bodyPr>
          <a:lstStyle/>
          <a:p>
            <a:pPr>
              <a:lnSpc>
                <a:spcPts val="1330"/>
              </a:lnSpc>
            </a:pPr>
            <a:r>
              <a:rPr sz="1400" spc="-50" dirty="0">
                <a:solidFill>
                  <a:srgbClr val="FFFFFF"/>
                </a:solidFill>
                <a:latin typeface="PMingLiU-ExtB"/>
                <a:cs typeface="PMingLiU-ExtB"/>
              </a:rPr>
              <a:t>1</a:t>
            </a:r>
            <a:endParaRPr sz="1400">
              <a:latin typeface="PMingLiU-ExtB"/>
              <a:cs typeface="PMingLiU-ExtB"/>
            </a:endParaRPr>
          </a:p>
        </p:txBody>
      </p:sp>
      <p:graphicFrame>
        <p:nvGraphicFramePr>
          <p:cNvPr id="16" name="object 16"/>
          <p:cNvGraphicFramePr>
            <a:graphicFrameLocks noGrp="1"/>
          </p:cNvGraphicFramePr>
          <p:nvPr>
            <p:extLst>
              <p:ext uri="{D42A27DB-BD31-4B8C-83A1-F6EECF244321}">
                <p14:modId xmlns:p14="http://schemas.microsoft.com/office/powerpoint/2010/main" val="4196607310"/>
              </p:ext>
            </p:extLst>
          </p:nvPr>
        </p:nvGraphicFramePr>
        <p:xfrm>
          <a:off x="1777097" y="1282444"/>
          <a:ext cx="12576834" cy="8258810"/>
        </p:xfrm>
        <a:graphic>
          <a:graphicData uri="http://schemas.openxmlformats.org/drawingml/2006/table">
            <a:tbl>
              <a:tblPr firstRow="1" bandRow="1">
                <a:tableStyleId>{EB344D84-9AFB-497E-A393-DC336BA19D2E}</a:tableStyleId>
              </a:tblPr>
              <a:tblGrid>
                <a:gridCol w="3449932">
                  <a:extLst>
                    <a:ext uri="{9D8B030D-6E8A-4147-A177-3AD203B41FA5}">
                      <a16:colId xmlns="" xmlns:a16="http://schemas.microsoft.com/office/drawing/2014/main" val="20000"/>
                    </a:ext>
                  </a:extLst>
                </a:gridCol>
                <a:gridCol w="2257469">
                  <a:extLst>
                    <a:ext uri="{9D8B030D-6E8A-4147-A177-3AD203B41FA5}">
                      <a16:colId xmlns="" xmlns:a16="http://schemas.microsoft.com/office/drawing/2014/main" val="3409016432"/>
                    </a:ext>
                  </a:extLst>
                </a:gridCol>
                <a:gridCol w="2096005">
                  <a:extLst>
                    <a:ext uri="{9D8B030D-6E8A-4147-A177-3AD203B41FA5}">
                      <a16:colId xmlns="" xmlns:a16="http://schemas.microsoft.com/office/drawing/2014/main" val="20001"/>
                    </a:ext>
                  </a:extLst>
                </a:gridCol>
                <a:gridCol w="2270261">
                  <a:extLst>
                    <a:ext uri="{9D8B030D-6E8A-4147-A177-3AD203B41FA5}">
                      <a16:colId xmlns="" xmlns:a16="http://schemas.microsoft.com/office/drawing/2014/main" val="20002"/>
                    </a:ext>
                  </a:extLst>
                </a:gridCol>
                <a:gridCol w="2503167">
                  <a:extLst>
                    <a:ext uri="{9D8B030D-6E8A-4147-A177-3AD203B41FA5}">
                      <a16:colId xmlns="" xmlns:a16="http://schemas.microsoft.com/office/drawing/2014/main" val="2566866945"/>
                    </a:ext>
                  </a:extLst>
                </a:gridCol>
              </a:tblGrid>
              <a:tr h="56963">
                <a:tc>
                  <a:txBody>
                    <a:bodyPr/>
                    <a:lstStyle/>
                    <a:p>
                      <a:pPr marL="0" algn="ctr">
                        <a:lnSpc>
                          <a:spcPct val="100000"/>
                        </a:lnSpc>
                      </a:pPr>
                      <a:r>
                        <a:rPr lang="es-ES" sz="1800" b="1" dirty="0">
                          <a:solidFill>
                            <a:schemeClr val="tx1"/>
                          </a:solidFill>
                        </a:rPr>
                        <a:t>DEPENDENCIA</a:t>
                      </a:r>
                      <a:endParaRPr sz="1800" b="1"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0000"/>
                        </a:lnSpc>
                      </a:pPr>
                      <a:r>
                        <a:rPr lang="en-US" sz="1800" b="1" dirty="0">
                          <a:solidFill>
                            <a:schemeClr val="tx1"/>
                          </a:solidFill>
                          <a:latin typeface="+mn-lt"/>
                          <a:ea typeface="+mn-ea"/>
                          <a:cs typeface="+mn-cs"/>
                        </a:rPr>
                        <a:t>RECURSOS PROGRAMADOS</a:t>
                      </a:r>
                      <a:endParaRPr sz="1800" b="1"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0000"/>
                        </a:lnSpc>
                      </a:pPr>
                      <a:r>
                        <a:rPr lang="es-ES" sz="1800" b="1" dirty="0">
                          <a:solidFill>
                            <a:schemeClr val="tx1"/>
                          </a:solidFill>
                        </a:rPr>
                        <a:t>RECURSOS APROPIADOS*</a:t>
                      </a:r>
                      <a:endParaRPr sz="1800" b="1"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0000"/>
                        </a:lnSpc>
                      </a:pPr>
                      <a:r>
                        <a:rPr lang="es-ES" sz="1800" b="1" dirty="0">
                          <a:solidFill>
                            <a:schemeClr val="tx1"/>
                          </a:solidFill>
                        </a:rPr>
                        <a:t>RECURSOS COMPROMETIDOS*</a:t>
                      </a:r>
                      <a:endParaRPr sz="1800" b="1"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0000"/>
                        </a:lnSpc>
                      </a:pPr>
                      <a:r>
                        <a:rPr lang="es-CO" sz="1800" b="1" dirty="0">
                          <a:solidFill>
                            <a:schemeClr val="tx1"/>
                          </a:solidFill>
                        </a:rPr>
                        <a:t>% COMPROMETIDO</a:t>
                      </a:r>
                      <a:endParaRPr sz="1800" b="1"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38150">
                <a:tc>
                  <a:txBody>
                    <a:bodyPr/>
                    <a:lstStyle/>
                    <a:p>
                      <a:pPr marL="0">
                        <a:lnSpc>
                          <a:spcPct val="100000"/>
                        </a:lnSpc>
                        <a:spcBef>
                          <a:spcPts val="675"/>
                        </a:spcBef>
                      </a:pPr>
                      <a:r>
                        <a:rPr lang="es-CO" sz="1600" b="1" dirty="0" smtClean="0">
                          <a:solidFill>
                            <a:schemeClr val="tx1"/>
                          </a:solidFill>
                          <a:latin typeface="+mn-lt"/>
                        </a:rPr>
                        <a:t>EMCASERVICIOS</a:t>
                      </a:r>
                      <a:endParaRPr lang="es-CO" sz="1600" b="1" dirty="0">
                        <a:solidFill>
                          <a:schemeClr val="tx1"/>
                        </a:solidFill>
                        <a:latin typeface="+mn-lt"/>
                        <a:ea typeface="+mn-ea"/>
                        <a:cs typeface="+mn-cs"/>
                      </a:endParaRPr>
                    </a:p>
                  </a:txBody>
                  <a:tcPr marL="0" marR="0" marT="85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$ 106.437.990.298,03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fontAlgn="t">
                        <a:lnSpc>
                          <a:spcPct val="100000"/>
                        </a:lnSpc>
                      </a:pPr>
                      <a:r>
                        <a:rPr lang="es-CO" sz="1600" b="0" i="0" u="none" strike="noStrike" dirty="0">
                          <a:solidFill>
                            <a:srgbClr val="000000"/>
                          </a:solidFill>
                          <a:effectLst/>
                          <a:latin typeface="+mn-lt"/>
                        </a:rPr>
                        <a:t>$ </a:t>
                      </a:r>
                      <a:r>
                        <a:rPr lang="es-CO" sz="1600" b="0" dirty="0">
                          <a:solidFill>
                            <a:schemeClr val="tx1"/>
                          </a:solidFill>
                          <a:latin typeface="+mn-lt"/>
                          <a:ea typeface="+mn-ea"/>
                          <a:cs typeface="+mn-cs"/>
                        </a:rPr>
                        <a:t>154.586.993.116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fontAlgn="t">
                        <a:lnSpc>
                          <a:spcPct val="100000"/>
                        </a:lnSpc>
                      </a:pPr>
                      <a:r>
                        <a:rPr lang="es-CO" sz="1600" b="0" i="0" u="none" strike="noStrike" dirty="0">
                          <a:solidFill>
                            <a:srgbClr val="000000"/>
                          </a:solidFill>
                          <a:effectLst/>
                          <a:latin typeface="+mn-lt"/>
                        </a:rPr>
                        <a:t>$ </a:t>
                      </a:r>
                      <a:r>
                        <a:rPr lang="es-CO" sz="1600" b="0" dirty="0">
                          <a:solidFill>
                            <a:schemeClr val="tx1"/>
                          </a:solidFill>
                          <a:latin typeface="+mn-lt"/>
                          <a:ea typeface="+mn-ea"/>
                          <a:cs typeface="+mn-cs"/>
                        </a:rPr>
                        <a:t>156.529.952.532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fontAlgn="t">
                        <a:lnSpc>
                          <a:spcPct val="100000"/>
                        </a:lnSpc>
                      </a:pPr>
                      <a:endParaRPr lang="es-CO" sz="1600" b="1"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38150">
                <a:tc>
                  <a:txBody>
                    <a:bodyPr/>
                    <a:lstStyle/>
                    <a:p>
                      <a:pPr marL="0">
                        <a:lnSpc>
                          <a:spcPct val="100000"/>
                        </a:lnSpc>
                        <a:spcBef>
                          <a:spcPts val="755"/>
                        </a:spcBef>
                      </a:pPr>
                      <a:r>
                        <a:rPr lang="es-CO" sz="1600" b="1" dirty="0" smtClean="0">
                          <a:solidFill>
                            <a:schemeClr val="tx1"/>
                          </a:solidFill>
                          <a:latin typeface="+mn-lt"/>
                        </a:rPr>
                        <a:t>INDEPORTES</a:t>
                      </a:r>
                      <a:endParaRPr lang="es-CO" sz="1600" b="1" dirty="0">
                        <a:solidFill>
                          <a:schemeClr val="tx1"/>
                        </a:solidFill>
                        <a:latin typeface="+mn-lt"/>
                        <a:ea typeface="+mn-ea"/>
                        <a:cs typeface="+mn-cs"/>
                      </a:endParaRPr>
                    </a:p>
                  </a:txBody>
                  <a:tcPr marL="0" marR="0" marT="958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$ 9.492.360.454,00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fontAlgn="t">
                        <a:lnSpc>
                          <a:spcPct val="100000"/>
                        </a:lnSpc>
                      </a:pPr>
                      <a:r>
                        <a:rPr lang="es-CO" sz="1600" b="0" i="0" u="none" strike="noStrike" dirty="0">
                          <a:solidFill>
                            <a:srgbClr val="000000"/>
                          </a:solidFill>
                          <a:effectLst/>
                          <a:latin typeface="+mn-lt"/>
                        </a:rPr>
                        <a:t>$ </a:t>
                      </a:r>
                      <a:r>
                        <a:rPr lang="es-CO" sz="1600" b="0" dirty="0">
                          <a:solidFill>
                            <a:schemeClr val="tx1"/>
                          </a:solidFill>
                          <a:latin typeface="+mn-lt"/>
                          <a:ea typeface="+mn-ea"/>
                          <a:cs typeface="+mn-cs"/>
                        </a:rPr>
                        <a:t>6.211.860.022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fontAlgn="t">
                        <a:lnSpc>
                          <a:spcPct val="100000"/>
                        </a:lnSpc>
                      </a:pPr>
                      <a:r>
                        <a:rPr lang="es-CO" sz="1600" b="0" i="0" u="none" strike="noStrike" dirty="0">
                          <a:solidFill>
                            <a:srgbClr val="000000"/>
                          </a:solidFill>
                          <a:effectLst/>
                          <a:latin typeface="+mn-lt"/>
                        </a:rPr>
                        <a:t>$ </a:t>
                      </a:r>
                      <a:r>
                        <a:rPr lang="es-CO" sz="1600" b="0" dirty="0">
                          <a:solidFill>
                            <a:schemeClr val="tx1"/>
                          </a:solidFill>
                          <a:latin typeface="+mn-lt"/>
                          <a:ea typeface="+mn-ea"/>
                          <a:cs typeface="+mn-cs"/>
                        </a:rPr>
                        <a:t>2.825.422.713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fontAlgn="t">
                        <a:lnSpc>
                          <a:spcPct val="100000"/>
                        </a:lnSpc>
                      </a:pPr>
                      <a:r>
                        <a:rPr lang="es-CO" sz="1600" b="0" dirty="0">
                          <a:solidFill>
                            <a:schemeClr val="tx1"/>
                          </a:solidFill>
                          <a:latin typeface="+mn-lt"/>
                          <a:ea typeface="+mn-ea"/>
                          <a:cs typeface="+mn-cs"/>
                        </a:rPr>
                        <a:t>45,48%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38150">
                <a:tc>
                  <a:txBody>
                    <a:bodyPr/>
                    <a:lstStyle/>
                    <a:p>
                      <a:pPr marL="0">
                        <a:lnSpc>
                          <a:spcPct val="100000"/>
                        </a:lnSpc>
                        <a:spcBef>
                          <a:spcPts val="1055"/>
                        </a:spcBef>
                      </a:pPr>
                      <a:r>
                        <a:rPr lang="en-US" sz="1600" b="1" dirty="0" smtClean="0">
                          <a:solidFill>
                            <a:schemeClr val="tx1"/>
                          </a:solidFill>
                          <a:latin typeface="+mn-lt"/>
                        </a:rPr>
                        <a:t>OFICINA</a:t>
                      </a:r>
                      <a:r>
                        <a:rPr lang="en-US" sz="1600" b="1" baseline="0" dirty="0" smtClean="0">
                          <a:solidFill>
                            <a:schemeClr val="tx1"/>
                          </a:solidFill>
                          <a:latin typeface="+mn-lt"/>
                        </a:rPr>
                        <a:t> GESTION DE RIESGO </a:t>
                      </a:r>
                      <a:endParaRPr lang="en-US" sz="1600" b="1" dirty="0">
                        <a:solidFill>
                          <a:schemeClr val="tx1"/>
                        </a:solidFill>
                        <a:latin typeface="+mn-lt"/>
                        <a:ea typeface="+mn-ea"/>
                        <a:cs typeface="+mn-cs"/>
                      </a:endParaRPr>
                    </a:p>
                  </a:txBody>
                  <a:tcPr marL="0" marR="0" marT="133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$ 52.121.106.284,84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$ 12.848.880.453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$ 6.044.672.439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47,0%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38150">
                <a:tc>
                  <a:txBody>
                    <a:bodyPr/>
                    <a:lstStyle/>
                    <a:p>
                      <a:pPr marL="0">
                        <a:lnSpc>
                          <a:spcPct val="100000"/>
                        </a:lnSpc>
                        <a:spcBef>
                          <a:spcPts val="680"/>
                        </a:spcBef>
                      </a:pPr>
                      <a:r>
                        <a:rPr lang="es-CO" sz="1600" b="1" dirty="0" smtClean="0">
                          <a:solidFill>
                            <a:schemeClr val="tx1"/>
                          </a:solidFill>
                          <a:latin typeface="+mn-lt"/>
                        </a:rPr>
                        <a:t>OFICINA ASESORA DE PLANEACIÓN</a:t>
                      </a:r>
                      <a:endParaRPr lang="es-CO" sz="1600" b="1" dirty="0">
                        <a:solidFill>
                          <a:schemeClr val="tx1"/>
                        </a:solidFill>
                        <a:latin typeface="+mn-lt"/>
                        <a:ea typeface="+mn-ea"/>
                        <a:cs typeface="+mn-cs"/>
                      </a:endParaRPr>
                    </a:p>
                  </a:txBody>
                  <a:tcPr marL="0" marR="0" marT="86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$ 2.922.750.069,00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$ 4.200.321.568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$ 2.029.166.665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48,31%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615950">
                <a:tc>
                  <a:txBody>
                    <a:bodyPr/>
                    <a:lstStyle/>
                    <a:p>
                      <a:pPr marL="0" marR="335280">
                        <a:lnSpc>
                          <a:spcPct val="100000"/>
                        </a:lnSpc>
                        <a:spcBef>
                          <a:spcPts val="265"/>
                        </a:spcBef>
                      </a:pPr>
                      <a:r>
                        <a:rPr lang="en-US" sz="1600" b="1" dirty="0" smtClean="0">
                          <a:solidFill>
                            <a:schemeClr val="tx1"/>
                          </a:solidFill>
                          <a:latin typeface="+mn-lt"/>
                          <a:ea typeface="+mn-ea"/>
                          <a:cs typeface="+mn-cs"/>
                        </a:rPr>
                        <a:t>COOPERACIÓN INTERNACIONAL</a:t>
                      </a:r>
                      <a:endParaRPr lang="en-US" sz="1600" b="1" dirty="0">
                        <a:solidFill>
                          <a:schemeClr val="tx1"/>
                        </a:solidFill>
                        <a:latin typeface="+mn-lt"/>
                        <a:ea typeface="+mn-ea"/>
                        <a:cs typeface="+mn-cs"/>
                      </a:endParaRPr>
                    </a:p>
                  </a:txBody>
                  <a:tcPr marL="0" marR="0"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$ 212.000.000,00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$ 247.678.432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3695982"/>
                  </a:ext>
                </a:extLst>
              </a:tr>
              <a:tr h="615950">
                <a:tc>
                  <a:txBody>
                    <a:bodyPr/>
                    <a:lstStyle/>
                    <a:p>
                      <a:pPr marL="0" marR="335280">
                        <a:lnSpc>
                          <a:spcPct val="100000"/>
                        </a:lnSpc>
                        <a:spcBef>
                          <a:spcPts val="265"/>
                        </a:spcBef>
                      </a:pPr>
                      <a:r>
                        <a:rPr lang="es-CO" sz="1600" b="1" dirty="0" smtClean="0">
                          <a:solidFill>
                            <a:schemeClr val="tx1"/>
                          </a:solidFill>
                          <a:latin typeface="+mn-lt"/>
                        </a:rPr>
                        <a:t>OFICINA DE GESTIÓN SOCIAL Y ASUNTOS POBLACIONALES</a:t>
                      </a:r>
                      <a:endParaRPr lang="es-CO" sz="1600" b="1" dirty="0">
                        <a:solidFill>
                          <a:schemeClr val="tx1"/>
                        </a:solidFill>
                        <a:latin typeface="+mn-lt"/>
                        <a:ea typeface="+mn-ea"/>
                        <a:cs typeface="+mn-cs"/>
                      </a:endParaRPr>
                    </a:p>
                  </a:txBody>
                  <a:tcPr marL="0" marR="0"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$ 14.916.703.431,23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$ 37.635.871.588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$ 5.595.490.293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90855">
                <a:tc>
                  <a:txBody>
                    <a:bodyPr/>
                    <a:lstStyle/>
                    <a:p>
                      <a:pPr marL="0" marR="132080">
                        <a:lnSpc>
                          <a:spcPct val="100000"/>
                        </a:lnSpc>
                        <a:spcBef>
                          <a:spcPts val="265"/>
                        </a:spcBef>
                      </a:pPr>
                      <a:r>
                        <a:rPr lang="es-CO" sz="1600" b="1" dirty="0" smtClean="0">
                          <a:solidFill>
                            <a:schemeClr val="tx1"/>
                          </a:solidFill>
                          <a:latin typeface="+mn-lt"/>
                        </a:rPr>
                        <a:t>SECRETARIA DE AGRICULTURA Y DESARROLLO RURAL</a:t>
                      </a:r>
                      <a:endParaRPr lang="es-CO" sz="1600" b="1" dirty="0">
                        <a:solidFill>
                          <a:schemeClr val="tx1"/>
                        </a:solidFill>
                        <a:latin typeface="+mn-lt"/>
                        <a:ea typeface="+mn-ea"/>
                        <a:cs typeface="+mn-cs"/>
                      </a:endParaRPr>
                    </a:p>
                  </a:txBody>
                  <a:tcPr marL="0" marR="0"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$ 84.817.320.714,44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$ 14.804.610.198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$ 2.328.016.596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615950">
                <a:tc>
                  <a:txBody>
                    <a:bodyPr/>
                    <a:lstStyle/>
                    <a:p>
                      <a:pPr marL="0" marR="131445">
                        <a:lnSpc>
                          <a:spcPct val="100000"/>
                        </a:lnSpc>
                        <a:spcBef>
                          <a:spcPts val="265"/>
                        </a:spcBef>
                      </a:pPr>
                      <a:r>
                        <a:rPr lang="es-CO" sz="1600" b="1" dirty="0" smtClean="0">
                          <a:solidFill>
                            <a:schemeClr val="tx1"/>
                          </a:solidFill>
                          <a:latin typeface="+mn-lt"/>
                        </a:rPr>
                        <a:t>SECRETARÍA DE DESARROLLO ECONÓMICO Y COMPETITIVIDAD</a:t>
                      </a:r>
                      <a:endParaRPr lang="es-CO" sz="1600" b="1" dirty="0">
                        <a:solidFill>
                          <a:schemeClr val="tx1"/>
                        </a:solidFill>
                        <a:latin typeface="+mn-lt"/>
                        <a:ea typeface="+mn-ea"/>
                        <a:cs typeface="+mn-cs"/>
                      </a:endParaRPr>
                    </a:p>
                  </a:txBody>
                  <a:tcPr marL="0" marR="0"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$ 12.886.625.969,38</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$ 8.191.975.191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$ 2.765.775.346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38150">
                <a:tc>
                  <a:txBody>
                    <a:bodyPr/>
                    <a:lstStyle/>
                    <a:p>
                      <a:pPr marL="0">
                        <a:lnSpc>
                          <a:spcPct val="100000"/>
                        </a:lnSpc>
                        <a:spcBef>
                          <a:spcPts val="690"/>
                        </a:spcBef>
                      </a:pPr>
                      <a:r>
                        <a:rPr lang="es-CO" sz="1600" b="1" dirty="0" smtClean="0">
                          <a:solidFill>
                            <a:schemeClr val="tx1"/>
                          </a:solidFill>
                          <a:latin typeface="+mn-lt"/>
                        </a:rPr>
                        <a:t>SECRETARÍA DE EDUCACIÓN Y CULTURA</a:t>
                      </a:r>
                      <a:endParaRPr lang="es-CO" sz="1600" b="1" dirty="0">
                        <a:solidFill>
                          <a:schemeClr val="tx1"/>
                        </a:solidFill>
                        <a:latin typeface="+mn-lt"/>
                        <a:ea typeface="+mn-ea"/>
                        <a:cs typeface="+mn-cs"/>
                      </a:endParaRPr>
                    </a:p>
                  </a:txBody>
                  <a:tcPr marL="0" marR="0" marT="87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$ 1.776.099.915.065,32</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$ 1.430.435.560.521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$ 789.027.344.800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55,2%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38150">
                <a:tc>
                  <a:txBody>
                    <a:bodyPr/>
                    <a:lstStyle/>
                    <a:p>
                      <a:pPr marL="0" marR="1245235">
                        <a:lnSpc>
                          <a:spcPct val="100000"/>
                        </a:lnSpc>
                        <a:spcBef>
                          <a:spcPts val="265"/>
                        </a:spcBef>
                      </a:pPr>
                      <a:r>
                        <a:rPr lang="es-CO" sz="1600" b="1" dirty="0" smtClean="0">
                          <a:solidFill>
                            <a:schemeClr val="tx1"/>
                          </a:solidFill>
                          <a:latin typeface="+mn-lt"/>
                        </a:rPr>
                        <a:t>SECRETARÍA DE GOBIERNO</a:t>
                      </a:r>
                      <a:endParaRPr lang="es-CO" sz="1600" b="1" dirty="0">
                        <a:solidFill>
                          <a:schemeClr val="tx1"/>
                        </a:solidFill>
                        <a:latin typeface="+mn-lt"/>
                        <a:ea typeface="+mn-ea"/>
                        <a:cs typeface="+mn-cs"/>
                      </a:endParaRPr>
                    </a:p>
                  </a:txBody>
                  <a:tcPr marL="0" marR="0"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$ 20.233.674.138,33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$ 36.380.915.961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$ 8.640.641.149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438150">
                <a:tc>
                  <a:txBody>
                    <a:bodyPr/>
                    <a:lstStyle/>
                    <a:p>
                      <a:pPr marL="0">
                        <a:lnSpc>
                          <a:spcPct val="100000"/>
                        </a:lnSpc>
                        <a:spcBef>
                          <a:spcPts val="770"/>
                        </a:spcBef>
                      </a:pPr>
                      <a:r>
                        <a:rPr lang="es-CO" sz="1600" b="1" dirty="0" smtClean="0">
                          <a:solidFill>
                            <a:schemeClr val="tx1"/>
                          </a:solidFill>
                          <a:latin typeface="+mn-lt"/>
                        </a:rPr>
                        <a:t>SECRETARÍA DE HACIENDA</a:t>
                      </a:r>
                      <a:endParaRPr lang="es-CO" sz="1600" b="1" dirty="0">
                        <a:solidFill>
                          <a:schemeClr val="tx1"/>
                        </a:solidFill>
                        <a:latin typeface="+mn-lt"/>
                        <a:ea typeface="+mn-ea"/>
                        <a:cs typeface="+mn-cs"/>
                      </a:endParaRP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$ 1.872.525.140,95</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$ 3.112.449.499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$ 1.535.899.760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49,3%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438150">
                <a:tc>
                  <a:txBody>
                    <a:bodyPr/>
                    <a:lstStyle/>
                    <a:p>
                      <a:pPr marL="0">
                        <a:lnSpc>
                          <a:spcPct val="100000"/>
                        </a:lnSpc>
                        <a:spcBef>
                          <a:spcPts val="770"/>
                        </a:spcBef>
                      </a:pPr>
                      <a:r>
                        <a:rPr lang="es-CO" sz="1600" b="1" dirty="0" smtClean="0">
                          <a:solidFill>
                            <a:schemeClr val="tx1"/>
                          </a:solidFill>
                          <a:latin typeface="+mn-lt"/>
                        </a:rPr>
                        <a:t>SECRETARÍA DE INFRAESTRUCTURA</a:t>
                      </a:r>
                      <a:endParaRPr lang="es-CO" sz="1600" b="1" dirty="0">
                        <a:solidFill>
                          <a:schemeClr val="tx1"/>
                        </a:solidFill>
                        <a:latin typeface="+mn-lt"/>
                        <a:ea typeface="+mn-ea"/>
                        <a:cs typeface="+mn-cs"/>
                      </a:endParaRP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$ 450.491.976.996,27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$ 105.305.979.111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$ 15.370.145.816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438150">
                <a:tc>
                  <a:txBody>
                    <a:bodyPr/>
                    <a:lstStyle/>
                    <a:p>
                      <a:pPr marL="0">
                        <a:lnSpc>
                          <a:spcPct val="100000"/>
                        </a:lnSpc>
                        <a:spcBef>
                          <a:spcPts val="695"/>
                        </a:spcBef>
                      </a:pPr>
                      <a:r>
                        <a:rPr lang="es-CO" sz="1600" b="1" dirty="0" smtClean="0">
                          <a:solidFill>
                            <a:schemeClr val="tx1"/>
                          </a:solidFill>
                          <a:latin typeface="+mn-lt"/>
                        </a:rPr>
                        <a:t>SECRETARÍA DE LA MUJER</a:t>
                      </a:r>
                      <a:endParaRPr lang="es-CO" sz="1600" b="1" dirty="0">
                        <a:solidFill>
                          <a:schemeClr val="tx1"/>
                        </a:solidFill>
                        <a:latin typeface="+mn-lt"/>
                        <a:ea typeface="+mn-ea"/>
                        <a:cs typeface="+mn-cs"/>
                      </a:endParaRPr>
                    </a:p>
                  </a:txBody>
                  <a:tcPr marL="0" marR="0" marT="882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$ 17.955.438.865,00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$ 5.369.360.213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$ 1.800.881.870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438150">
                <a:tc>
                  <a:txBody>
                    <a:bodyPr/>
                    <a:lstStyle/>
                    <a:p>
                      <a:pPr marL="0">
                        <a:lnSpc>
                          <a:spcPct val="100000"/>
                        </a:lnSpc>
                        <a:spcBef>
                          <a:spcPts val="700"/>
                        </a:spcBef>
                      </a:pPr>
                      <a:r>
                        <a:rPr lang="es-CO" sz="1600" b="1" dirty="0" smtClean="0">
                          <a:solidFill>
                            <a:schemeClr val="tx1"/>
                          </a:solidFill>
                          <a:latin typeface="+mn-lt"/>
                        </a:rPr>
                        <a:t>SECRETARÍA DE SALUD</a:t>
                      </a:r>
                      <a:endParaRPr lang="es-CO" sz="1600" b="1" dirty="0">
                        <a:solidFill>
                          <a:schemeClr val="tx1"/>
                        </a:solidFill>
                        <a:latin typeface="+mn-lt"/>
                        <a:ea typeface="+mn-ea"/>
                        <a:cs typeface="+mn-cs"/>
                      </a:endParaRPr>
                    </a:p>
                  </a:txBody>
                  <a:tcPr marL="0" marR="0" marT="889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$ 295.811.058.914,16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$ 231.045.316.488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$ 95.112.614.399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438150">
                <a:tc>
                  <a:txBody>
                    <a:bodyPr/>
                    <a:lstStyle/>
                    <a:p>
                      <a:pPr marL="0">
                        <a:lnSpc>
                          <a:spcPct val="100000"/>
                        </a:lnSpc>
                        <a:spcBef>
                          <a:spcPts val="700"/>
                        </a:spcBef>
                      </a:pPr>
                      <a:r>
                        <a:rPr lang="es-CO" sz="1600" b="1" dirty="0" smtClean="0">
                          <a:solidFill>
                            <a:schemeClr val="tx1"/>
                          </a:solidFill>
                          <a:latin typeface="+mn-lt"/>
                        </a:rPr>
                        <a:t>SECRETARÍA GENERAL</a:t>
                      </a:r>
                      <a:endParaRPr lang="es-CO" sz="1600" b="1" dirty="0">
                        <a:solidFill>
                          <a:schemeClr val="tx1"/>
                        </a:solidFill>
                        <a:latin typeface="+mn-lt"/>
                        <a:ea typeface="+mn-ea"/>
                        <a:cs typeface="+mn-cs"/>
                      </a:endParaRPr>
                    </a:p>
                  </a:txBody>
                  <a:tcPr marL="0" marR="0" marT="889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mn-lt"/>
                        </a:rPr>
                        <a:t>$ 23.553.114.873,00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$ 34.190.894.936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$ 25.386.854.356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mn-lt"/>
                        </a:rPr>
                        <a:t>74,3%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438150">
                <a:tc>
                  <a:txBody>
                    <a:bodyPr/>
                    <a:lstStyle/>
                    <a:p>
                      <a:pPr marL="0">
                        <a:lnSpc>
                          <a:spcPct val="100000"/>
                        </a:lnSpc>
                        <a:spcBef>
                          <a:spcPts val="550"/>
                        </a:spcBef>
                      </a:pPr>
                      <a:r>
                        <a:rPr sz="1600" b="1" dirty="0">
                          <a:solidFill>
                            <a:schemeClr val="tx1"/>
                          </a:solidFill>
                          <a:latin typeface="+mn-lt"/>
                        </a:rPr>
                        <a:t>TOTALES</a:t>
                      </a:r>
                      <a:endParaRPr sz="1600" b="1" dirty="0">
                        <a:solidFill>
                          <a:schemeClr val="tx1"/>
                        </a:solidFill>
                        <a:latin typeface="+mn-lt"/>
                        <a:ea typeface="+mn-ea"/>
                        <a:cs typeface="+mn-cs"/>
                      </a:endParaRPr>
                    </a:p>
                  </a:txBody>
                  <a:tcPr marL="0" marR="0" marT="69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600" b="1" i="0" u="none" strike="noStrike" dirty="0">
                          <a:solidFill>
                            <a:srgbClr val="000000"/>
                          </a:solidFill>
                          <a:effectLst/>
                          <a:latin typeface="+mn-lt"/>
                        </a:rPr>
                        <a:t>$ 2.869.824.561.213,94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b="1" i="0" u="none" strike="noStrike" dirty="0">
                          <a:solidFill>
                            <a:srgbClr val="000000"/>
                          </a:solidFill>
                          <a:effectLst/>
                          <a:latin typeface="+mn-lt"/>
                        </a:rPr>
                        <a:t>$ 2.084.568.667.297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b="1" i="0" u="none" strike="noStrike" dirty="0">
                          <a:solidFill>
                            <a:srgbClr val="000000"/>
                          </a:solidFill>
                          <a:effectLst/>
                          <a:latin typeface="+mn-lt"/>
                        </a:rPr>
                        <a:t>$ 1.114.992.878.734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b="1" i="0" u="none" strike="noStrike" dirty="0">
                          <a:solidFill>
                            <a:srgbClr val="000000"/>
                          </a:solidFill>
                          <a:effectLst/>
                          <a:latin typeface="+mn-lt"/>
                        </a:rPr>
                        <a:t>53,49%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
        <p:nvSpPr>
          <p:cNvPr id="11" name="CuadroTexto 10">
            <a:extLst>
              <a:ext uri="{FF2B5EF4-FFF2-40B4-BE49-F238E27FC236}">
                <a16:creationId xmlns="" xmlns:a16="http://schemas.microsoft.com/office/drawing/2014/main" id="{4B383459-0A79-2A46-B3C8-43169B20AC7E}"/>
              </a:ext>
            </a:extLst>
          </p:cNvPr>
          <p:cNvSpPr txBox="1"/>
          <p:nvPr/>
        </p:nvSpPr>
        <p:spPr>
          <a:xfrm>
            <a:off x="109467" y="9858149"/>
            <a:ext cx="18069065" cy="338554"/>
          </a:xfrm>
          <a:prstGeom prst="rect">
            <a:avLst/>
          </a:prstGeom>
          <a:noFill/>
        </p:spPr>
        <p:txBody>
          <a:bodyPr wrap="square" rtlCol="0">
            <a:spAutoFit/>
          </a:bodyPr>
          <a:lstStyle/>
          <a:p>
            <a:r>
              <a:rPr lang="es-CO" sz="1600" dirty="0"/>
              <a:t>* Los datos correspondientes a las unidades internas del Departamento son tomados del reporte del software institucional de manejo </a:t>
            </a:r>
            <a:r>
              <a:rPr lang="es-CO" sz="1600" dirty="0" smtClean="0"/>
              <a:t>presupuestal, Incluida la 411 en cada unidad ejecutora.</a:t>
            </a:r>
            <a:endParaRPr lang="es-CO" sz="1600" dirty="0"/>
          </a:p>
        </p:txBody>
      </p:sp>
    </p:spTree>
    <p:extLst>
      <p:ext uri="{BB962C8B-B14F-4D97-AF65-F5344CB8AC3E}">
        <p14:creationId xmlns:p14="http://schemas.microsoft.com/office/powerpoint/2010/main" val="249426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37668" y="0"/>
            <a:ext cx="3231515" cy="1383030"/>
          </a:xfrm>
          <a:custGeom>
            <a:avLst/>
            <a:gdLst/>
            <a:ahLst/>
            <a:cxnLst/>
            <a:rect l="l" t="t" r="r" b="b"/>
            <a:pathLst>
              <a:path w="3231515" h="1383030">
                <a:moveTo>
                  <a:pt x="1615446" y="1382949"/>
                </a:moveTo>
                <a:lnTo>
                  <a:pt x="1567242" y="1382252"/>
                </a:lnTo>
                <a:lnTo>
                  <a:pt x="1519384" y="1380174"/>
                </a:lnTo>
                <a:lnTo>
                  <a:pt x="1471891" y="1376733"/>
                </a:lnTo>
                <a:lnTo>
                  <a:pt x="1424784" y="1371950"/>
                </a:lnTo>
                <a:lnTo>
                  <a:pt x="1378079" y="1365843"/>
                </a:lnTo>
                <a:lnTo>
                  <a:pt x="1331798" y="1358431"/>
                </a:lnTo>
                <a:lnTo>
                  <a:pt x="1285959" y="1349734"/>
                </a:lnTo>
                <a:lnTo>
                  <a:pt x="1240581" y="1339770"/>
                </a:lnTo>
                <a:lnTo>
                  <a:pt x="1195684" y="1328560"/>
                </a:lnTo>
                <a:lnTo>
                  <a:pt x="1151286" y="1316121"/>
                </a:lnTo>
                <a:lnTo>
                  <a:pt x="1107407" y="1302474"/>
                </a:lnTo>
                <a:lnTo>
                  <a:pt x="1064066" y="1287637"/>
                </a:lnTo>
                <a:lnTo>
                  <a:pt x="1021282" y="1271630"/>
                </a:lnTo>
                <a:lnTo>
                  <a:pt x="979074" y="1254471"/>
                </a:lnTo>
                <a:lnTo>
                  <a:pt x="937462" y="1236181"/>
                </a:lnTo>
                <a:lnTo>
                  <a:pt x="896464" y="1216777"/>
                </a:lnTo>
                <a:lnTo>
                  <a:pt x="856100" y="1196280"/>
                </a:lnTo>
                <a:lnTo>
                  <a:pt x="816389" y="1174708"/>
                </a:lnTo>
                <a:lnTo>
                  <a:pt x="777350" y="1152080"/>
                </a:lnTo>
                <a:lnTo>
                  <a:pt x="739003" y="1128417"/>
                </a:lnTo>
                <a:lnTo>
                  <a:pt x="701366" y="1103736"/>
                </a:lnTo>
                <a:lnTo>
                  <a:pt x="664458" y="1078057"/>
                </a:lnTo>
                <a:lnTo>
                  <a:pt x="628299" y="1051400"/>
                </a:lnTo>
                <a:lnTo>
                  <a:pt x="592908" y="1023783"/>
                </a:lnTo>
                <a:lnTo>
                  <a:pt x="558304" y="995225"/>
                </a:lnTo>
                <a:lnTo>
                  <a:pt x="524507" y="965746"/>
                </a:lnTo>
                <a:lnTo>
                  <a:pt x="491534" y="935366"/>
                </a:lnTo>
                <a:lnTo>
                  <a:pt x="459407" y="904102"/>
                </a:lnTo>
                <a:lnTo>
                  <a:pt x="428143" y="871974"/>
                </a:lnTo>
                <a:lnTo>
                  <a:pt x="397762" y="839002"/>
                </a:lnTo>
                <a:lnTo>
                  <a:pt x="368283" y="805204"/>
                </a:lnTo>
                <a:lnTo>
                  <a:pt x="339726" y="770601"/>
                </a:lnTo>
                <a:lnTo>
                  <a:pt x="312109" y="735210"/>
                </a:lnTo>
                <a:lnTo>
                  <a:pt x="285451" y="699051"/>
                </a:lnTo>
                <a:lnTo>
                  <a:pt x="259773" y="662143"/>
                </a:lnTo>
                <a:lnTo>
                  <a:pt x="235092" y="624506"/>
                </a:lnTo>
                <a:lnTo>
                  <a:pt x="211428" y="586158"/>
                </a:lnTo>
                <a:lnTo>
                  <a:pt x="188801" y="547119"/>
                </a:lnTo>
                <a:lnTo>
                  <a:pt x="167229" y="507408"/>
                </a:lnTo>
                <a:lnTo>
                  <a:pt x="146732" y="467044"/>
                </a:lnTo>
                <a:lnTo>
                  <a:pt x="127328" y="426046"/>
                </a:lnTo>
                <a:lnTo>
                  <a:pt x="109037" y="384434"/>
                </a:lnTo>
                <a:lnTo>
                  <a:pt x="91879" y="342226"/>
                </a:lnTo>
                <a:lnTo>
                  <a:pt x="75872" y="299442"/>
                </a:lnTo>
                <a:lnTo>
                  <a:pt x="61035" y="256101"/>
                </a:lnTo>
                <a:lnTo>
                  <a:pt x="47387" y="212222"/>
                </a:lnTo>
                <a:lnTo>
                  <a:pt x="34949" y="167824"/>
                </a:lnTo>
                <a:lnTo>
                  <a:pt x="23738" y="122927"/>
                </a:lnTo>
                <a:lnTo>
                  <a:pt x="13775" y="77549"/>
                </a:lnTo>
                <a:lnTo>
                  <a:pt x="5078" y="31710"/>
                </a:lnTo>
                <a:lnTo>
                  <a:pt x="0" y="0"/>
                </a:lnTo>
                <a:lnTo>
                  <a:pt x="3230894" y="0"/>
                </a:lnTo>
                <a:lnTo>
                  <a:pt x="3217118" y="77549"/>
                </a:lnTo>
                <a:lnTo>
                  <a:pt x="3207155" y="122927"/>
                </a:lnTo>
                <a:lnTo>
                  <a:pt x="3195944" y="167824"/>
                </a:lnTo>
                <a:lnTo>
                  <a:pt x="3183506" y="212222"/>
                </a:lnTo>
                <a:lnTo>
                  <a:pt x="3169858" y="256101"/>
                </a:lnTo>
                <a:lnTo>
                  <a:pt x="3155022" y="299442"/>
                </a:lnTo>
                <a:lnTo>
                  <a:pt x="3139014" y="342226"/>
                </a:lnTo>
                <a:lnTo>
                  <a:pt x="3121856" y="384434"/>
                </a:lnTo>
                <a:lnTo>
                  <a:pt x="3103565" y="426046"/>
                </a:lnTo>
                <a:lnTo>
                  <a:pt x="3084161" y="467044"/>
                </a:lnTo>
                <a:lnTo>
                  <a:pt x="3063664" y="507408"/>
                </a:lnTo>
                <a:lnTo>
                  <a:pt x="3042092" y="547119"/>
                </a:lnTo>
                <a:lnTo>
                  <a:pt x="3019465" y="586158"/>
                </a:lnTo>
                <a:lnTo>
                  <a:pt x="2995801" y="624506"/>
                </a:lnTo>
                <a:lnTo>
                  <a:pt x="2971120" y="662143"/>
                </a:lnTo>
                <a:lnTo>
                  <a:pt x="2945441" y="699051"/>
                </a:lnTo>
                <a:lnTo>
                  <a:pt x="2918784" y="735210"/>
                </a:lnTo>
                <a:lnTo>
                  <a:pt x="2891167" y="770601"/>
                </a:lnTo>
                <a:lnTo>
                  <a:pt x="2862609" y="805204"/>
                </a:lnTo>
                <a:lnTo>
                  <a:pt x="2833131" y="839002"/>
                </a:lnTo>
                <a:lnTo>
                  <a:pt x="2802750" y="871974"/>
                </a:lnTo>
                <a:lnTo>
                  <a:pt x="2771486" y="904102"/>
                </a:lnTo>
                <a:lnTo>
                  <a:pt x="2739358" y="935366"/>
                </a:lnTo>
                <a:lnTo>
                  <a:pt x="2706386" y="965746"/>
                </a:lnTo>
                <a:lnTo>
                  <a:pt x="2672589" y="995225"/>
                </a:lnTo>
                <a:lnTo>
                  <a:pt x="2637985" y="1023783"/>
                </a:lnTo>
                <a:lnTo>
                  <a:pt x="2602594" y="1051400"/>
                </a:lnTo>
                <a:lnTo>
                  <a:pt x="2566435" y="1078057"/>
                </a:lnTo>
                <a:lnTo>
                  <a:pt x="2529527" y="1103736"/>
                </a:lnTo>
                <a:lnTo>
                  <a:pt x="2491890" y="1128417"/>
                </a:lnTo>
                <a:lnTo>
                  <a:pt x="2453542" y="1152080"/>
                </a:lnTo>
                <a:lnTo>
                  <a:pt x="2414503" y="1174708"/>
                </a:lnTo>
                <a:lnTo>
                  <a:pt x="2374792" y="1196280"/>
                </a:lnTo>
                <a:lnTo>
                  <a:pt x="2334428" y="1216777"/>
                </a:lnTo>
                <a:lnTo>
                  <a:pt x="2293430" y="1236181"/>
                </a:lnTo>
                <a:lnTo>
                  <a:pt x="2251818" y="1254471"/>
                </a:lnTo>
                <a:lnTo>
                  <a:pt x="2209610" y="1271630"/>
                </a:lnTo>
                <a:lnTo>
                  <a:pt x="2166826" y="1287637"/>
                </a:lnTo>
                <a:lnTo>
                  <a:pt x="2123485" y="1302474"/>
                </a:lnTo>
                <a:lnTo>
                  <a:pt x="2079606" y="1316121"/>
                </a:lnTo>
                <a:lnTo>
                  <a:pt x="2035208" y="1328560"/>
                </a:lnTo>
                <a:lnTo>
                  <a:pt x="1990311" y="1339770"/>
                </a:lnTo>
                <a:lnTo>
                  <a:pt x="1944933" y="1349734"/>
                </a:lnTo>
                <a:lnTo>
                  <a:pt x="1899094" y="1358431"/>
                </a:lnTo>
                <a:lnTo>
                  <a:pt x="1852812" y="1365843"/>
                </a:lnTo>
                <a:lnTo>
                  <a:pt x="1806108" y="1371950"/>
                </a:lnTo>
                <a:lnTo>
                  <a:pt x="1759000" y="1376733"/>
                </a:lnTo>
                <a:lnTo>
                  <a:pt x="1711508" y="1380174"/>
                </a:lnTo>
                <a:lnTo>
                  <a:pt x="1663650" y="1382252"/>
                </a:lnTo>
                <a:lnTo>
                  <a:pt x="1615446" y="1382949"/>
                </a:lnTo>
                <a:close/>
              </a:path>
            </a:pathLst>
          </a:custGeom>
          <a:solidFill>
            <a:srgbClr val="6A6B3C"/>
          </a:solidFill>
        </p:spPr>
        <p:txBody>
          <a:bodyPr wrap="square" lIns="0" tIns="0" rIns="0" bIns="0" rtlCol="0"/>
          <a:lstStyle/>
          <a:p>
            <a:endParaRPr/>
          </a:p>
        </p:txBody>
      </p:sp>
      <p:sp>
        <p:nvSpPr>
          <p:cNvPr id="3" name="object 3"/>
          <p:cNvSpPr/>
          <p:nvPr/>
        </p:nvSpPr>
        <p:spPr>
          <a:xfrm>
            <a:off x="0" y="9656008"/>
            <a:ext cx="18288000" cy="631190"/>
          </a:xfrm>
          <a:custGeom>
            <a:avLst/>
            <a:gdLst/>
            <a:ahLst/>
            <a:cxnLst/>
            <a:rect l="l" t="t" r="r" b="b"/>
            <a:pathLst>
              <a:path w="18288000" h="631190">
                <a:moveTo>
                  <a:pt x="18288000" y="630991"/>
                </a:moveTo>
                <a:lnTo>
                  <a:pt x="0" y="630991"/>
                </a:lnTo>
                <a:lnTo>
                  <a:pt x="0" y="0"/>
                </a:lnTo>
                <a:lnTo>
                  <a:pt x="18288000" y="0"/>
                </a:lnTo>
                <a:lnTo>
                  <a:pt x="18288000" y="630991"/>
                </a:lnTo>
                <a:close/>
              </a:path>
            </a:pathLst>
          </a:custGeom>
          <a:solidFill>
            <a:srgbClr val="6A6B3C"/>
          </a:solidFill>
        </p:spPr>
        <p:txBody>
          <a:bodyPr wrap="square" lIns="0" tIns="0" rIns="0" bIns="0" rtlCol="0"/>
          <a:lstStyle/>
          <a:p>
            <a:endParaRPr/>
          </a:p>
        </p:txBody>
      </p:sp>
      <p:sp>
        <p:nvSpPr>
          <p:cNvPr id="4" name="object 4"/>
          <p:cNvSpPr txBox="1">
            <a:spLocks noGrp="1"/>
          </p:cNvSpPr>
          <p:nvPr>
            <p:ph type="title"/>
          </p:nvPr>
        </p:nvSpPr>
        <p:spPr>
          <a:xfrm>
            <a:off x="16322151" y="24023"/>
            <a:ext cx="872490" cy="845185"/>
          </a:xfrm>
          <a:prstGeom prst="rect">
            <a:avLst/>
          </a:prstGeom>
        </p:spPr>
        <p:txBody>
          <a:bodyPr vert="horz" wrap="square" lIns="0" tIns="15875" rIns="0" bIns="0" rtlCol="0">
            <a:spAutoFit/>
          </a:bodyPr>
          <a:lstStyle/>
          <a:p>
            <a:pPr marL="12700">
              <a:lnSpc>
                <a:spcPct val="100000"/>
              </a:lnSpc>
              <a:spcBef>
                <a:spcPts val="125"/>
              </a:spcBef>
            </a:pPr>
            <a:r>
              <a:rPr lang="en-US" spc="-60" dirty="0"/>
              <a:t>0</a:t>
            </a:r>
            <a:r>
              <a:rPr lang="en-US" spc="-60" dirty="0" smtClean="0"/>
              <a:t>6</a:t>
            </a:r>
            <a:endParaRPr spc="-60" dirty="0"/>
          </a:p>
        </p:txBody>
      </p:sp>
      <p:sp>
        <p:nvSpPr>
          <p:cNvPr id="5" name="object 5"/>
          <p:cNvSpPr/>
          <p:nvPr/>
        </p:nvSpPr>
        <p:spPr>
          <a:xfrm>
            <a:off x="49829" y="32373"/>
            <a:ext cx="1043530" cy="1104900"/>
          </a:xfrm>
          <a:custGeom>
            <a:avLst/>
            <a:gdLst/>
            <a:ahLst/>
            <a:cxnLst/>
            <a:rect l="l" t="t" r="r" b="b"/>
            <a:pathLst>
              <a:path w="1104900" h="1104900">
                <a:moveTo>
                  <a:pt x="552260" y="1104521"/>
                </a:moveTo>
                <a:lnTo>
                  <a:pt x="504609" y="1102493"/>
                </a:lnTo>
                <a:lnTo>
                  <a:pt x="458083" y="1096523"/>
                </a:lnTo>
                <a:lnTo>
                  <a:pt x="412849" y="1086774"/>
                </a:lnTo>
                <a:lnTo>
                  <a:pt x="369072" y="1073413"/>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7"/>
                </a:lnTo>
                <a:lnTo>
                  <a:pt x="47915" y="777602"/>
                </a:lnTo>
                <a:lnTo>
                  <a:pt x="31107" y="735448"/>
                </a:lnTo>
                <a:lnTo>
                  <a:pt x="17746" y="691671"/>
                </a:lnTo>
                <a:lnTo>
                  <a:pt x="7997" y="646437"/>
                </a:lnTo>
                <a:lnTo>
                  <a:pt x="2027" y="599911"/>
                </a:lnTo>
                <a:lnTo>
                  <a:pt x="0" y="552260"/>
                </a:lnTo>
                <a:lnTo>
                  <a:pt x="2027" y="504609"/>
                </a:lnTo>
                <a:lnTo>
                  <a:pt x="7997" y="458083"/>
                </a:lnTo>
                <a:lnTo>
                  <a:pt x="17746" y="412849"/>
                </a:lnTo>
                <a:lnTo>
                  <a:pt x="31107" y="369072"/>
                </a:lnTo>
                <a:lnTo>
                  <a:pt x="47915" y="326918"/>
                </a:lnTo>
                <a:lnTo>
                  <a:pt x="68003" y="286553"/>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7" y="68003"/>
                </a:lnTo>
                <a:lnTo>
                  <a:pt x="856378" y="91206"/>
                </a:lnTo>
                <a:lnTo>
                  <a:pt x="892669" y="117358"/>
                </a:lnTo>
                <a:lnTo>
                  <a:pt x="926674" y="146293"/>
                </a:lnTo>
                <a:lnTo>
                  <a:pt x="958227" y="177846"/>
                </a:lnTo>
                <a:lnTo>
                  <a:pt x="987162" y="211851"/>
                </a:lnTo>
                <a:lnTo>
                  <a:pt x="1013314" y="248142"/>
                </a:lnTo>
                <a:lnTo>
                  <a:pt x="1036517" y="286553"/>
                </a:lnTo>
                <a:lnTo>
                  <a:pt x="1056605" y="326918"/>
                </a:lnTo>
                <a:lnTo>
                  <a:pt x="1073413" y="369072"/>
                </a:lnTo>
                <a:lnTo>
                  <a:pt x="1086774" y="412849"/>
                </a:lnTo>
                <a:lnTo>
                  <a:pt x="1096523" y="458083"/>
                </a:lnTo>
                <a:lnTo>
                  <a:pt x="1102493" y="504609"/>
                </a:lnTo>
                <a:lnTo>
                  <a:pt x="1104521" y="552260"/>
                </a:lnTo>
                <a:lnTo>
                  <a:pt x="1102493" y="599911"/>
                </a:lnTo>
                <a:lnTo>
                  <a:pt x="1096523" y="646437"/>
                </a:lnTo>
                <a:lnTo>
                  <a:pt x="1086774" y="691671"/>
                </a:lnTo>
                <a:lnTo>
                  <a:pt x="1073413" y="735448"/>
                </a:lnTo>
                <a:lnTo>
                  <a:pt x="1056605" y="777602"/>
                </a:lnTo>
                <a:lnTo>
                  <a:pt x="1036517" y="817967"/>
                </a:lnTo>
                <a:lnTo>
                  <a:pt x="1013314" y="856378"/>
                </a:lnTo>
                <a:lnTo>
                  <a:pt x="987162" y="892669"/>
                </a:lnTo>
                <a:lnTo>
                  <a:pt x="958227" y="926674"/>
                </a:lnTo>
                <a:lnTo>
                  <a:pt x="926674" y="958227"/>
                </a:lnTo>
                <a:lnTo>
                  <a:pt x="892669" y="987162"/>
                </a:lnTo>
                <a:lnTo>
                  <a:pt x="856378" y="1013314"/>
                </a:lnTo>
                <a:lnTo>
                  <a:pt x="817967" y="1036517"/>
                </a:lnTo>
                <a:lnTo>
                  <a:pt x="777602" y="1056605"/>
                </a:lnTo>
                <a:lnTo>
                  <a:pt x="735448" y="1073413"/>
                </a:lnTo>
                <a:lnTo>
                  <a:pt x="691671" y="1086774"/>
                </a:lnTo>
                <a:lnTo>
                  <a:pt x="646437" y="1096523"/>
                </a:lnTo>
                <a:lnTo>
                  <a:pt x="599911" y="1102493"/>
                </a:lnTo>
                <a:lnTo>
                  <a:pt x="552260" y="1104521"/>
                </a:lnTo>
                <a:close/>
              </a:path>
            </a:pathLst>
          </a:custGeom>
          <a:solidFill>
            <a:srgbClr val="FFC61A"/>
          </a:solidFill>
        </p:spPr>
        <p:txBody>
          <a:bodyPr wrap="square" lIns="0" tIns="0" rIns="0" bIns="0" rtlCol="0"/>
          <a:lstStyle/>
          <a:p>
            <a:endParaRPr/>
          </a:p>
        </p:txBody>
      </p:sp>
      <p:sp>
        <p:nvSpPr>
          <p:cNvPr id="6" name="object 6"/>
          <p:cNvSpPr txBox="1"/>
          <p:nvPr/>
        </p:nvSpPr>
        <p:spPr>
          <a:xfrm>
            <a:off x="200119" y="224922"/>
            <a:ext cx="742950" cy="711200"/>
          </a:xfrm>
          <a:prstGeom prst="rect">
            <a:avLst/>
          </a:prstGeom>
        </p:spPr>
        <p:txBody>
          <a:bodyPr vert="horz" wrap="square" lIns="0" tIns="12700" rIns="0" bIns="0" rtlCol="0">
            <a:spAutoFit/>
          </a:bodyPr>
          <a:lstStyle/>
          <a:p>
            <a:pPr marL="12700">
              <a:lnSpc>
                <a:spcPct val="100000"/>
              </a:lnSpc>
              <a:spcBef>
                <a:spcPts val="100"/>
              </a:spcBef>
            </a:pPr>
            <a:r>
              <a:rPr lang="en-US" sz="4500" b="1" spc="-25" dirty="0" smtClean="0">
                <a:solidFill>
                  <a:srgbClr val="FFFFFF"/>
                </a:solidFill>
                <a:latin typeface="Tahoma"/>
                <a:cs typeface="Tahoma"/>
              </a:rPr>
              <a:t>06</a:t>
            </a:r>
            <a:endParaRPr sz="4500" dirty="0">
              <a:latin typeface="Tahoma"/>
              <a:cs typeface="Tahoma"/>
            </a:endParaRPr>
          </a:p>
        </p:txBody>
      </p:sp>
      <p:sp>
        <p:nvSpPr>
          <p:cNvPr id="7" name="object 7"/>
          <p:cNvSpPr txBox="1"/>
          <p:nvPr/>
        </p:nvSpPr>
        <p:spPr>
          <a:xfrm>
            <a:off x="1963263" y="748170"/>
            <a:ext cx="11060361" cy="589585"/>
          </a:xfrm>
          <a:prstGeom prst="rect">
            <a:avLst/>
          </a:prstGeom>
        </p:spPr>
        <p:txBody>
          <a:bodyPr vert="horz" wrap="square" lIns="0" tIns="12700" rIns="0" bIns="0" rtlCol="0">
            <a:spAutoFit/>
          </a:bodyPr>
          <a:lstStyle/>
          <a:p>
            <a:pPr marR="5080" indent="-3903979" algn="l">
              <a:lnSpc>
                <a:spcPct val="116100"/>
              </a:lnSpc>
              <a:spcBef>
                <a:spcPts val="100"/>
              </a:spcBef>
            </a:pPr>
            <a:r>
              <a:rPr sz="36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EJECUCIÓN</a:t>
            </a:r>
            <a:r>
              <a:rPr lang="es-ES" sz="3600" b="1" spc="-4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DE RECURSOS DE GESTIÓN.</a:t>
            </a:r>
            <a:endParaRPr sz="36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object 10"/>
          <p:cNvSpPr txBox="1"/>
          <p:nvPr/>
        </p:nvSpPr>
        <p:spPr>
          <a:xfrm>
            <a:off x="12981397" y="1393792"/>
            <a:ext cx="84455" cy="177800"/>
          </a:xfrm>
          <a:prstGeom prst="rect">
            <a:avLst/>
          </a:prstGeom>
        </p:spPr>
        <p:txBody>
          <a:bodyPr vert="horz" wrap="square" lIns="0" tIns="0" rIns="0" bIns="0" rtlCol="0">
            <a:spAutoFit/>
          </a:bodyPr>
          <a:lstStyle/>
          <a:p>
            <a:pPr>
              <a:lnSpc>
                <a:spcPts val="1330"/>
              </a:lnSpc>
            </a:pPr>
            <a:r>
              <a:rPr sz="1400" spc="-50" dirty="0">
                <a:solidFill>
                  <a:srgbClr val="FFFFFF"/>
                </a:solidFill>
                <a:latin typeface="PMingLiU-ExtB"/>
                <a:cs typeface="PMingLiU-ExtB"/>
              </a:rPr>
              <a:t>1</a:t>
            </a:r>
            <a:endParaRPr sz="1400">
              <a:latin typeface="PMingLiU-ExtB"/>
              <a:cs typeface="PMingLiU-ExtB"/>
            </a:endParaRPr>
          </a:p>
        </p:txBody>
      </p:sp>
      <p:sp>
        <p:nvSpPr>
          <p:cNvPr id="9" name="CuadroTexto 8">
            <a:extLst>
              <a:ext uri="{FF2B5EF4-FFF2-40B4-BE49-F238E27FC236}">
                <a16:creationId xmlns="" xmlns:a16="http://schemas.microsoft.com/office/drawing/2014/main" id="{4E8D35A4-0D85-7342-B821-AC7D90C3B183}"/>
              </a:ext>
            </a:extLst>
          </p:cNvPr>
          <p:cNvSpPr txBox="1"/>
          <p:nvPr/>
        </p:nvSpPr>
        <p:spPr>
          <a:xfrm>
            <a:off x="762000" y="6438900"/>
            <a:ext cx="7010400" cy="2554545"/>
          </a:xfrm>
          <a:prstGeom prst="rect">
            <a:avLst/>
          </a:prstGeom>
          <a:solidFill>
            <a:srgbClr val="325E27"/>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l"/>
            <a:r>
              <a:rPr lang="es-CO" sz="2000" dirty="0"/>
              <a:t>Se presenta el consolidado de los recursos de gestión ejecutados, tomando el reporte realizado por cada una de las Unidades Ejecutoras del PDD.</a:t>
            </a:r>
          </a:p>
          <a:p>
            <a:pPr algn="l"/>
            <a:r>
              <a:rPr lang="es-CO" sz="2000" dirty="0"/>
              <a:t>Esta gestión corresponde a los recursos que apalancan el cumplimiento de las metas y compromisos adquiridos por la Administración Departamental, implementando alcances más allá del presupuesto institucional, con estrategias articuladas al bienestar colectivo de las comunidades caucanas.</a:t>
            </a:r>
          </a:p>
        </p:txBody>
      </p:sp>
      <p:graphicFrame>
        <p:nvGraphicFramePr>
          <p:cNvPr id="11" name="Tabla 10">
            <a:extLst>
              <a:ext uri="{FF2B5EF4-FFF2-40B4-BE49-F238E27FC236}">
                <a16:creationId xmlns="" xmlns:a16="http://schemas.microsoft.com/office/drawing/2014/main" id="{91AEFBE5-6D85-194A-BE3E-79E337B2D802}"/>
              </a:ext>
            </a:extLst>
          </p:cNvPr>
          <p:cNvGraphicFramePr>
            <a:graphicFrameLocks noGrp="1"/>
          </p:cNvGraphicFramePr>
          <p:nvPr>
            <p:extLst>
              <p:ext uri="{D42A27DB-BD31-4B8C-83A1-F6EECF244321}">
                <p14:modId xmlns:p14="http://schemas.microsoft.com/office/powerpoint/2010/main" val="1122133640"/>
              </p:ext>
            </p:extLst>
          </p:nvPr>
        </p:nvGraphicFramePr>
        <p:xfrm>
          <a:off x="1125647" y="2089218"/>
          <a:ext cx="6646753" cy="4118610"/>
        </p:xfrm>
        <a:graphic>
          <a:graphicData uri="http://schemas.openxmlformats.org/drawingml/2006/table">
            <a:tbl>
              <a:tblPr firstRow="1" bandRow="1">
                <a:tableStyleId>{EB344D84-9AFB-497E-A393-DC336BA19D2E}</a:tableStyleId>
              </a:tblPr>
              <a:tblGrid>
                <a:gridCol w="3735511">
                  <a:extLst>
                    <a:ext uri="{9D8B030D-6E8A-4147-A177-3AD203B41FA5}">
                      <a16:colId xmlns="" xmlns:a16="http://schemas.microsoft.com/office/drawing/2014/main" val="869858257"/>
                    </a:ext>
                  </a:extLst>
                </a:gridCol>
                <a:gridCol w="2911242">
                  <a:extLst>
                    <a:ext uri="{9D8B030D-6E8A-4147-A177-3AD203B41FA5}">
                      <a16:colId xmlns="" xmlns:a16="http://schemas.microsoft.com/office/drawing/2014/main" val="3159674741"/>
                    </a:ext>
                  </a:extLst>
                </a:gridCol>
              </a:tblGrid>
              <a:tr h="203200">
                <a:tc>
                  <a:txBody>
                    <a:bodyPr/>
                    <a:lstStyle/>
                    <a:p>
                      <a:pPr algn="ctr" fontAlgn="b"/>
                      <a:r>
                        <a:rPr lang="es-CO" sz="1800" u="none" strike="noStrike" dirty="0" smtClean="0">
                          <a:effectLst/>
                        </a:rPr>
                        <a:t>DEPENDENCIA</a:t>
                      </a:r>
                      <a:endParaRPr lang="es-CO"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800" u="none" strike="noStrike" dirty="0" smtClean="0">
                          <a:effectLst/>
                        </a:rPr>
                        <a:t>RECURSOS DE GESTIÓN EJECUTADOS</a:t>
                      </a:r>
                      <a:endParaRPr lang="es-CO"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0035355"/>
                  </a:ext>
                </a:extLst>
              </a:tr>
              <a:tr h="203200">
                <a:tc>
                  <a:txBody>
                    <a:bodyPr/>
                    <a:lstStyle/>
                    <a:p>
                      <a:pPr algn="l" fontAlgn="b"/>
                      <a:r>
                        <a:rPr lang="es-CO" sz="1800" b="1" u="none" strike="noStrike" dirty="0" smtClean="0">
                          <a:effectLst/>
                        </a:rPr>
                        <a:t>EMCASERVICIOS S.A. E.S.P.</a:t>
                      </a:r>
                      <a:endParaRPr lang="es-CO"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2000" u="none" strike="noStrike" dirty="0">
                          <a:effectLst/>
                        </a:rPr>
                        <a:t>$ 11.180.226.611</a:t>
                      </a:r>
                      <a:endParaRPr lang="es-CO"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44029326"/>
                  </a:ext>
                </a:extLst>
              </a:tr>
              <a:tr h="203200">
                <a:tc>
                  <a:txBody>
                    <a:bodyPr/>
                    <a:lstStyle/>
                    <a:p>
                      <a:pPr algn="l" fontAlgn="b"/>
                      <a:r>
                        <a:rPr lang="es-CO" sz="1800" b="1" u="none" strike="noStrike" dirty="0" smtClean="0">
                          <a:effectLst/>
                        </a:rPr>
                        <a:t>OAGRD</a:t>
                      </a:r>
                      <a:endParaRPr lang="es-CO"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2000" u="none" strike="noStrike" dirty="0">
                          <a:effectLst/>
                        </a:rPr>
                        <a:t>$ 414.894.064</a:t>
                      </a:r>
                      <a:endParaRPr lang="es-CO"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5768468"/>
                  </a:ext>
                </a:extLst>
              </a:tr>
              <a:tr h="203200">
                <a:tc>
                  <a:txBody>
                    <a:bodyPr/>
                    <a:lstStyle/>
                    <a:p>
                      <a:pPr algn="l" fontAlgn="b"/>
                      <a:r>
                        <a:rPr lang="es-CO" sz="1800" b="1" u="none" strike="noStrike" dirty="0" smtClean="0">
                          <a:effectLst/>
                        </a:rPr>
                        <a:t>OFICINA ASESORA DE PLANEACIÓN</a:t>
                      </a:r>
                      <a:endParaRPr lang="es-CO"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2000" u="none" strike="noStrike" dirty="0">
                          <a:effectLst/>
                        </a:rPr>
                        <a:t>$ 200.000.000</a:t>
                      </a:r>
                      <a:endParaRPr lang="es-CO"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18095626"/>
                  </a:ext>
                </a:extLst>
              </a:tr>
              <a:tr h="203200">
                <a:tc>
                  <a:txBody>
                    <a:bodyPr/>
                    <a:lstStyle/>
                    <a:p>
                      <a:pPr algn="l" fontAlgn="b"/>
                      <a:r>
                        <a:rPr lang="es-CO" sz="1800" b="1" u="none" strike="noStrike" dirty="0" smtClean="0">
                          <a:effectLst/>
                        </a:rPr>
                        <a:t>OFICINA DE GESTIÓN SOCIAL Y ASUNTOS POBLACIONALES</a:t>
                      </a:r>
                      <a:endParaRPr lang="es-CO"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2000" u="none" strike="noStrike" dirty="0">
                          <a:effectLst/>
                        </a:rPr>
                        <a:t>$ 40.850.000</a:t>
                      </a:r>
                      <a:endParaRPr lang="es-CO"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25480590"/>
                  </a:ext>
                </a:extLst>
              </a:tr>
              <a:tr h="203200">
                <a:tc>
                  <a:txBody>
                    <a:bodyPr/>
                    <a:lstStyle/>
                    <a:p>
                      <a:pPr algn="l" fontAlgn="b"/>
                      <a:r>
                        <a:rPr lang="es-CO" sz="1800" b="1" u="none" strike="noStrike" dirty="0" smtClean="0">
                          <a:effectLst/>
                        </a:rPr>
                        <a:t>SECRETARÍA DE DESARROLLO ECONÓMICO Y COMPETITIVIDAD</a:t>
                      </a:r>
                      <a:endParaRPr lang="es-CO"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2000" u="none" strike="noStrike" dirty="0">
                          <a:effectLst/>
                        </a:rPr>
                        <a:t>$ 935.958.979</a:t>
                      </a:r>
                      <a:endParaRPr lang="es-CO"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59619866"/>
                  </a:ext>
                </a:extLst>
              </a:tr>
              <a:tr h="203200">
                <a:tc>
                  <a:txBody>
                    <a:bodyPr/>
                    <a:lstStyle/>
                    <a:p>
                      <a:pPr algn="l" fontAlgn="b"/>
                      <a:r>
                        <a:rPr lang="es-CO" sz="1800" b="1" u="none" strike="noStrike" dirty="0" smtClean="0">
                          <a:effectLst/>
                        </a:rPr>
                        <a:t>SECRETARÍA DE EDUCACIÓN Y CULTURA</a:t>
                      </a:r>
                      <a:endParaRPr lang="es-CO"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2000" u="none" strike="noStrike" dirty="0">
                          <a:effectLst/>
                        </a:rPr>
                        <a:t>$ 1.958.308.924</a:t>
                      </a:r>
                      <a:endParaRPr lang="es-CO"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31381120"/>
                  </a:ext>
                </a:extLst>
              </a:tr>
              <a:tr h="203200">
                <a:tc>
                  <a:txBody>
                    <a:bodyPr/>
                    <a:lstStyle/>
                    <a:p>
                      <a:pPr algn="l" fontAlgn="b"/>
                      <a:r>
                        <a:rPr lang="es-CO" sz="1800" b="1" u="none" strike="noStrike" dirty="0" smtClean="0">
                          <a:effectLst/>
                        </a:rPr>
                        <a:t>SECRETARÍA DE SALUD</a:t>
                      </a:r>
                      <a:endParaRPr lang="es-CO"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2000" u="none" strike="noStrike" dirty="0">
                          <a:effectLst/>
                        </a:rPr>
                        <a:t>$ 60.000.000</a:t>
                      </a:r>
                      <a:endParaRPr lang="es-CO"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47669850"/>
                  </a:ext>
                </a:extLst>
              </a:tr>
              <a:tr h="203200">
                <a:tc>
                  <a:txBody>
                    <a:bodyPr/>
                    <a:lstStyle/>
                    <a:p>
                      <a:pPr algn="l" fontAlgn="b"/>
                      <a:r>
                        <a:rPr lang="es-CO" sz="1800" b="1" u="none" strike="noStrike" dirty="0" smtClean="0">
                          <a:effectLst/>
                        </a:rPr>
                        <a:t>SECRETARÍA GENERAL</a:t>
                      </a:r>
                      <a:endParaRPr lang="es-CO"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2000" u="none" strike="noStrike" dirty="0">
                          <a:effectLst/>
                        </a:rPr>
                        <a:t>$ 24.400.000</a:t>
                      </a:r>
                      <a:endParaRPr lang="es-CO"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86055226"/>
                  </a:ext>
                </a:extLst>
              </a:tr>
              <a:tr h="203200">
                <a:tc>
                  <a:txBody>
                    <a:bodyPr/>
                    <a:lstStyle/>
                    <a:p>
                      <a:pPr algn="l" fontAlgn="b"/>
                      <a:endParaRPr lang="es-CO"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2000" u="none" strike="noStrike" dirty="0">
                          <a:effectLst/>
                        </a:rPr>
                        <a:t>$ 14.814.638.578</a:t>
                      </a:r>
                      <a:endParaRPr lang="es-CO"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34857375"/>
                  </a:ext>
                </a:extLst>
              </a:tr>
            </a:tbl>
          </a:graphicData>
        </a:graphic>
      </p:graphicFrame>
      <p:graphicFrame>
        <p:nvGraphicFramePr>
          <p:cNvPr id="14" name="Gráfico 13">
            <a:extLst>
              <a:ext uri="{FF2B5EF4-FFF2-40B4-BE49-F238E27FC236}">
                <a16:creationId xmlns="" xmlns:a16="http://schemas.microsoft.com/office/drawing/2014/main" id="{0999A28E-2E0E-F147-A9FB-EB55684FA3A7}"/>
              </a:ext>
            </a:extLst>
          </p:cNvPr>
          <p:cNvGraphicFramePr>
            <a:graphicFrameLocks/>
          </p:cNvGraphicFramePr>
          <p:nvPr/>
        </p:nvGraphicFramePr>
        <p:xfrm>
          <a:off x="8181308" y="2374900"/>
          <a:ext cx="8763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374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65392" y="0"/>
            <a:ext cx="3175635" cy="1244600"/>
          </a:xfrm>
          <a:custGeom>
            <a:avLst/>
            <a:gdLst/>
            <a:ahLst/>
            <a:cxnLst/>
            <a:rect l="l" t="t" r="r" b="b"/>
            <a:pathLst>
              <a:path w="3175634" h="1244600">
                <a:moveTo>
                  <a:pt x="1587722" y="1244062"/>
                </a:moveTo>
                <a:lnTo>
                  <a:pt x="1539518" y="1243365"/>
                </a:lnTo>
                <a:lnTo>
                  <a:pt x="1491660" y="1241286"/>
                </a:lnTo>
                <a:lnTo>
                  <a:pt x="1444167" y="1237846"/>
                </a:lnTo>
                <a:lnTo>
                  <a:pt x="1397060" y="1233063"/>
                </a:lnTo>
                <a:lnTo>
                  <a:pt x="1350356" y="1226956"/>
                </a:lnTo>
                <a:lnTo>
                  <a:pt x="1304074" y="1219544"/>
                </a:lnTo>
                <a:lnTo>
                  <a:pt x="1258235" y="1210847"/>
                </a:lnTo>
                <a:lnTo>
                  <a:pt x="1212858" y="1200883"/>
                </a:lnTo>
                <a:lnTo>
                  <a:pt x="1167960" y="1189673"/>
                </a:lnTo>
                <a:lnTo>
                  <a:pt x="1123562" y="1177234"/>
                </a:lnTo>
                <a:lnTo>
                  <a:pt x="1079683" y="1163587"/>
                </a:lnTo>
                <a:lnTo>
                  <a:pt x="1036342" y="1148750"/>
                </a:lnTo>
                <a:lnTo>
                  <a:pt x="993558" y="1132743"/>
                </a:lnTo>
                <a:lnTo>
                  <a:pt x="951351" y="1115584"/>
                </a:lnTo>
                <a:lnTo>
                  <a:pt x="909738" y="1097294"/>
                </a:lnTo>
                <a:lnTo>
                  <a:pt x="868741" y="1077890"/>
                </a:lnTo>
                <a:lnTo>
                  <a:pt x="828377" y="1057393"/>
                </a:lnTo>
                <a:lnTo>
                  <a:pt x="788666" y="1035821"/>
                </a:lnTo>
                <a:lnTo>
                  <a:pt x="749627" y="1013193"/>
                </a:lnTo>
                <a:lnTo>
                  <a:pt x="711279" y="989530"/>
                </a:lnTo>
                <a:lnTo>
                  <a:pt x="673642" y="964849"/>
                </a:lnTo>
                <a:lnTo>
                  <a:pt x="636734" y="939170"/>
                </a:lnTo>
                <a:lnTo>
                  <a:pt x="600575" y="912513"/>
                </a:lnTo>
                <a:lnTo>
                  <a:pt x="565184" y="884896"/>
                </a:lnTo>
                <a:lnTo>
                  <a:pt x="530580" y="856338"/>
                </a:lnTo>
                <a:lnTo>
                  <a:pt x="496783" y="826859"/>
                </a:lnTo>
                <a:lnTo>
                  <a:pt x="463811" y="796478"/>
                </a:lnTo>
                <a:lnTo>
                  <a:pt x="431683" y="765215"/>
                </a:lnTo>
                <a:lnTo>
                  <a:pt x="400419" y="733087"/>
                </a:lnTo>
                <a:lnTo>
                  <a:pt x="370038" y="700115"/>
                </a:lnTo>
                <a:lnTo>
                  <a:pt x="340560" y="666317"/>
                </a:lnTo>
                <a:lnTo>
                  <a:pt x="312002" y="631713"/>
                </a:lnTo>
                <a:lnTo>
                  <a:pt x="284385" y="596322"/>
                </a:lnTo>
                <a:lnTo>
                  <a:pt x="257728" y="560164"/>
                </a:lnTo>
                <a:lnTo>
                  <a:pt x="232049" y="523256"/>
                </a:lnTo>
                <a:lnTo>
                  <a:pt x="207368" y="485619"/>
                </a:lnTo>
                <a:lnTo>
                  <a:pt x="183704" y="447271"/>
                </a:lnTo>
                <a:lnTo>
                  <a:pt x="161077" y="408232"/>
                </a:lnTo>
                <a:lnTo>
                  <a:pt x="139505" y="368521"/>
                </a:lnTo>
                <a:lnTo>
                  <a:pt x="119008" y="328157"/>
                </a:lnTo>
                <a:lnTo>
                  <a:pt x="99604" y="287159"/>
                </a:lnTo>
                <a:lnTo>
                  <a:pt x="81313" y="245547"/>
                </a:lnTo>
                <a:lnTo>
                  <a:pt x="64155" y="203339"/>
                </a:lnTo>
                <a:lnTo>
                  <a:pt x="48148" y="160555"/>
                </a:lnTo>
                <a:lnTo>
                  <a:pt x="33311" y="117214"/>
                </a:lnTo>
                <a:lnTo>
                  <a:pt x="19663" y="73335"/>
                </a:lnTo>
                <a:lnTo>
                  <a:pt x="7225" y="28937"/>
                </a:lnTo>
                <a:lnTo>
                  <a:pt x="0" y="0"/>
                </a:lnTo>
                <a:lnTo>
                  <a:pt x="3175446" y="0"/>
                </a:lnTo>
                <a:lnTo>
                  <a:pt x="3155782" y="73335"/>
                </a:lnTo>
                <a:lnTo>
                  <a:pt x="3142134" y="117214"/>
                </a:lnTo>
                <a:lnTo>
                  <a:pt x="3127298" y="160555"/>
                </a:lnTo>
                <a:lnTo>
                  <a:pt x="3111290" y="203339"/>
                </a:lnTo>
                <a:lnTo>
                  <a:pt x="3094132" y="245547"/>
                </a:lnTo>
                <a:lnTo>
                  <a:pt x="3075841" y="287159"/>
                </a:lnTo>
                <a:lnTo>
                  <a:pt x="3056437" y="328157"/>
                </a:lnTo>
                <a:lnTo>
                  <a:pt x="3035940" y="368521"/>
                </a:lnTo>
                <a:lnTo>
                  <a:pt x="3014368" y="408232"/>
                </a:lnTo>
                <a:lnTo>
                  <a:pt x="2991741" y="447271"/>
                </a:lnTo>
                <a:lnTo>
                  <a:pt x="2968077" y="485619"/>
                </a:lnTo>
                <a:lnTo>
                  <a:pt x="2943396" y="523256"/>
                </a:lnTo>
                <a:lnTo>
                  <a:pt x="2917718" y="560164"/>
                </a:lnTo>
                <a:lnTo>
                  <a:pt x="2891060" y="596322"/>
                </a:lnTo>
                <a:lnTo>
                  <a:pt x="2863443" y="631713"/>
                </a:lnTo>
                <a:lnTo>
                  <a:pt x="2834885" y="666317"/>
                </a:lnTo>
                <a:lnTo>
                  <a:pt x="2805407" y="700115"/>
                </a:lnTo>
                <a:lnTo>
                  <a:pt x="2775026" y="733087"/>
                </a:lnTo>
                <a:lnTo>
                  <a:pt x="2743762" y="765215"/>
                </a:lnTo>
                <a:lnTo>
                  <a:pt x="2711634" y="796478"/>
                </a:lnTo>
                <a:lnTo>
                  <a:pt x="2678662" y="826859"/>
                </a:lnTo>
                <a:lnTo>
                  <a:pt x="2644865" y="856338"/>
                </a:lnTo>
                <a:lnTo>
                  <a:pt x="2610261" y="884896"/>
                </a:lnTo>
                <a:lnTo>
                  <a:pt x="2574870" y="912513"/>
                </a:lnTo>
                <a:lnTo>
                  <a:pt x="2538711" y="939170"/>
                </a:lnTo>
                <a:lnTo>
                  <a:pt x="2501803" y="964849"/>
                </a:lnTo>
                <a:lnTo>
                  <a:pt x="2464166" y="989530"/>
                </a:lnTo>
                <a:lnTo>
                  <a:pt x="2425818" y="1013193"/>
                </a:lnTo>
                <a:lnTo>
                  <a:pt x="2386779" y="1035821"/>
                </a:lnTo>
                <a:lnTo>
                  <a:pt x="2347068" y="1057393"/>
                </a:lnTo>
                <a:lnTo>
                  <a:pt x="2306704" y="1077890"/>
                </a:lnTo>
                <a:lnTo>
                  <a:pt x="2265706" y="1097294"/>
                </a:lnTo>
                <a:lnTo>
                  <a:pt x="2224094" y="1115584"/>
                </a:lnTo>
                <a:lnTo>
                  <a:pt x="2181886" y="1132743"/>
                </a:lnTo>
                <a:lnTo>
                  <a:pt x="2139102" y="1148750"/>
                </a:lnTo>
                <a:lnTo>
                  <a:pt x="2095761" y="1163587"/>
                </a:lnTo>
                <a:lnTo>
                  <a:pt x="2051882" y="1177234"/>
                </a:lnTo>
                <a:lnTo>
                  <a:pt x="2007484" y="1189673"/>
                </a:lnTo>
                <a:lnTo>
                  <a:pt x="1962587" y="1200883"/>
                </a:lnTo>
                <a:lnTo>
                  <a:pt x="1917209" y="1210847"/>
                </a:lnTo>
                <a:lnTo>
                  <a:pt x="1871370" y="1219544"/>
                </a:lnTo>
                <a:lnTo>
                  <a:pt x="1825088" y="1226956"/>
                </a:lnTo>
                <a:lnTo>
                  <a:pt x="1778384" y="1233063"/>
                </a:lnTo>
                <a:lnTo>
                  <a:pt x="1731276" y="1237846"/>
                </a:lnTo>
                <a:lnTo>
                  <a:pt x="1683784" y="1241286"/>
                </a:lnTo>
                <a:lnTo>
                  <a:pt x="1635926" y="1243365"/>
                </a:lnTo>
                <a:lnTo>
                  <a:pt x="1587722" y="1244062"/>
                </a:lnTo>
                <a:close/>
              </a:path>
            </a:pathLst>
          </a:custGeom>
          <a:solidFill>
            <a:srgbClr val="6A6B3C"/>
          </a:solidFill>
        </p:spPr>
        <p:txBody>
          <a:bodyPr wrap="square" lIns="0" tIns="0" rIns="0" bIns="0" rtlCol="0"/>
          <a:lstStyle/>
          <a:p>
            <a:endParaRPr/>
          </a:p>
        </p:txBody>
      </p:sp>
      <p:sp>
        <p:nvSpPr>
          <p:cNvPr id="11" name="object 11"/>
          <p:cNvSpPr/>
          <p:nvPr/>
        </p:nvSpPr>
        <p:spPr>
          <a:xfrm>
            <a:off x="0" y="9988955"/>
            <a:ext cx="18288000" cy="298450"/>
          </a:xfrm>
          <a:custGeom>
            <a:avLst/>
            <a:gdLst/>
            <a:ahLst/>
            <a:cxnLst/>
            <a:rect l="l" t="t" r="r" b="b"/>
            <a:pathLst>
              <a:path w="18288000" h="298450">
                <a:moveTo>
                  <a:pt x="18287998" y="298044"/>
                </a:moveTo>
                <a:lnTo>
                  <a:pt x="0" y="298044"/>
                </a:lnTo>
                <a:lnTo>
                  <a:pt x="0" y="0"/>
                </a:lnTo>
                <a:lnTo>
                  <a:pt x="18287998" y="0"/>
                </a:lnTo>
                <a:lnTo>
                  <a:pt x="18287998" y="298044"/>
                </a:lnTo>
                <a:close/>
              </a:path>
            </a:pathLst>
          </a:custGeom>
          <a:solidFill>
            <a:srgbClr val="6A6B3C"/>
          </a:solidFill>
        </p:spPr>
        <p:txBody>
          <a:bodyPr wrap="square" lIns="0" tIns="0" rIns="0" bIns="0" rtlCol="0"/>
          <a:lstStyle/>
          <a:p>
            <a:endParaRPr/>
          </a:p>
        </p:txBody>
      </p:sp>
      <p:sp>
        <p:nvSpPr>
          <p:cNvPr id="13" name="object 13"/>
          <p:cNvSpPr/>
          <p:nvPr/>
        </p:nvSpPr>
        <p:spPr>
          <a:xfrm>
            <a:off x="476439" y="350294"/>
            <a:ext cx="1104900" cy="1104900"/>
          </a:xfrm>
          <a:custGeom>
            <a:avLst/>
            <a:gdLst/>
            <a:ahLst/>
            <a:cxnLst/>
            <a:rect l="l" t="t" r="r" b="b"/>
            <a:pathLst>
              <a:path w="1104900" h="1104900">
                <a:moveTo>
                  <a:pt x="552260" y="1104521"/>
                </a:moveTo>
                <a:lnTo>
                  <a:pt x="504609" y="1102493"/>
                </a:lnTo>
                <a:lnTo>
                  <a:pt x="458083" y="1096523"/>
                </a:lnTo>
                <a:lnTo>
                  <a:pt x="412849" y="1086774"/>
                </a:lnTo>
                <a:lnTo>
                  <a:pt x="369072" y="1073413"/>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7"/>
                </a:lnTo>
                <a:lnTo>
                  <a:pt x="47915" y="777602"/>
                </a:lnTo>
                <a:lnTo>
                  <a:pt x="31107" y="735448"/>
                </a:lnTo>
                <a:lnTo>
                  <a:pt x="17746" y="691671"/>
                </a:lnTo>
                <a:lnTo>
                  <a:pt x="7997" y="646437"/>
                </a:lnTo>
                <a:lnTo>
                  <a:pt x="2027" y="599911"/>
                </a:lnTo>
                <a:lnTo>
                  <a:pt x="0" y="552260"/>
                </a:lnTo>
                <a:lnTo>
                  <a:pt x="2027" y="504609"/>
                </a:lnTo>
                <a:lnTo>
                  <a:pt x="7997" y="458083"/>
                </a:lnTo>
                <a:lnTo>
                  <a:pt x="17746" y="412849"/>
                </a:lnTo>
                <a:lnTo>
                  <a:pt x="31107" y="369072"/>
                </a:lnTo>
                <a:lnTo>
                  <a:pt x="47915" y="326918"/>
                </a:lnTo>
                <a:lnTo>
                  <a:pt x="68003" y="286553"/>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7" y="68003"/>
                </a:lnTo>
                <a:lnTo>
                  <a:pt x="856378" y="91206"/>
                </a:lnTo>
                <a:lnTo>
                  <a:pt x="892669" y="117358"/>
                </a:lnTo>
                <a:lnTo>
                  <a:pt x="926674" y="146293"/>
                </a:lnTo>
                <a:lnTo>
                  <a:pt x="958227" y="177846"/>
                </a:lnTo>
                <a:lnTo>
                  <a:pt x="987162" y="211851"/>
                </a:lnTo>
                <a:lnTo>
                  <a:pt x="1013314" y="248142"/>
                </a:lnTo>
                <a:lnTo>
                  <a:pt x="1036517" y="286553"/>
                </a:lnTo>
                <a:lnTo>
                  <a:pt x="1056605" y="326918"/>
                </a:lnTo>
                <a:lnTo>
                  <a:pt x="1073413" y="369072"/>
                </a:lnTo>
                <a:lnTo>
                  <a:pt x="1086774" y="412849"/>
                </a:lnTo>
                <a:lnTo>
                  <a:pt x="1096523" y="458083"/>
                </a:lnTo>
                <a:lnTo>
                  <a:pt x="1102494" y="504609"/>
                </a:lnTo>
                <a:lnTo>
                  <a:pt x="1104521" y="552260"/>
                </a:lnTo>
                <a:lnTo>
                  <a:pt x="1102494" y="599911"/>
                </a:lnTo>
                <a:lnTo>
                  <a:pt x="1096523" y="646437"/>
                </a:lnTo>
                <a:lnTo>
                  <a:pt x="1086774" y="691671"/>
                </a:lnTo>
                <a:lnTo>
                  <a:pt x="1073413" y="735448"/>
                </a:lnTo>
                <a:lnTo>
                  <a:pt x="1056605" y="777602"/>
                </a:lnTo>
                <a:lnTo>
                  <a:pt x="1036517" y="817967"/>
                </a:lnTo>
                <a:lnTo>
                  <a:pt x="1013314" y="856378"/>
                </a:lnTo>
                <a:lnTo>
                  <a:pt x="987162" y="892669"/>
                </a:lnTo>
                <a:lnTo>
                  <a:pt x="958227" y="926674"/>
                </a:lnTo>
                <a:lnTo>
                  <a:pt x="926674" y="958227"/>
                </a:lnTo>
                <a:lnTo>
                  <a:pt x="892669" y="987162"/>
                </a:lnTo>
                <a:lnTo>
                  <a:pt x="856378" y="1013314"/>
                </a:lnTo>
                <a:lnTo>
                  <a:pt x="817967" y="1036517"/>
                </a:lnTo>
                <a:lnTo>
                  <a:pt x="777602" y="1056605"/>
                </a:lnTo>
                <a:lnTo>
                  <a:pt x="735448" y="1073413"/>
                </a:lnTo>
                <a:lnTo>
                  <a:pt x="691671" y="1086774"/>
                </a:lnTo>
                <a:lnTo>
                  <a:pt x="646437" y="1096523"/>
                </a:lnTo>
                <a:lnTo>
                  <a:pt x="599911" y="1102493"/>
                </a:lnTo>
                <a:lnTo>
                  <a:pt x="552260" y="1104521"/>
                </a:lnTo>
                <a:close/>
              </a:path>
            </a:pathLst>
          </a:custGeom>
          <a:solidFill>
            <a:srgbClr val="FFC61A"/>
          </a:solidFill>
        </p:spPr>
        <p:txBody>
          <a:bodyPr wrap="square" lIns="0" tIns="0" rIns="0" bIns="0" rtlCol="0"/>
          <a:lstStyle/>
          <a:p>
            <a:endParaRPr/>
          </a:p>
        </p:txBody>
      </p:sp>
      <p:sp>
        <p:nvSpPr>
          <p:cNvPr id="21" name="object 21"/>
          <p:cNvSpPr txBox="1">
            <a:spLocks noGrp="1"/>
          </p:cNvSpPr>
          <p:nvPr>
            <p:ph type="title"/>
          </p:nvPr>
        </p:nvSpPr>
        <p:spPr>
          <a:prstGeom prst="rect">
            <a:avLst/>
          </a:prstGeom>
        </p:spPr>
        <p:txBody>
          <a:bodyPr vert="horz" wrap="square" lIns="0" tIns="15875" rIns="0" bIns="0" rtlCol="0">
            <a:spAutoFit/>
          </a:bodyPr>
          <a:lstStyle/>
          <a:p>
            <a:pPr marL="12700">
              <a:lnSpc>
                <a:spcPct val="100000"/>
              </a:lnSpc>
              <a:spcBef>
                <a:spcPts val="125"/>
              </a:spcBef>
            </a:pPr>
            <a:r>
              <a:rPr lang="en-US" spc="-25" dirty="0" smtClean="0"/>
              <a:t>07</a:t>
            </a:r>
            <a:endParaRPr spc="-25" dirty="0"/>
          </a:p>
        </p:txBody>
      </p:sp>
      <p:sp>
        <p:nvSpPr>
          <p:cNvPr id="22" name="object 22"/>
          <p:cNvSpPr txBox="1"/>
          <p:nvPr/>
        </p:nvSpPr>
        <p:spPr>
          <a:xfrm>
            <a:off x="1791333" y="509044"/>
            <a:ext cx="6155690" cy="787400"/>
          </a:xfrm>
          <a:prstGeom prst="rect">
            <a:avLst/>
          </a:prstGeom>
        </p:spPr>
        <p:txBody>
          <a:bodyPr vert="horz" wrap="square" lIns="0" tIns="12700" rIns="0" bIns="0" rtlCol="0">
            <a:spAutoFit/>
          </a:bodyPr>
          <a:lstStyle/>
          <a:p>
            <a:pPr marL="12700">
              <a:lnSpc>
                <a:spcPct val="100000"/>
              </a:lnSpc>
              <a:spcBef>
                <a:spcPts val="100"/>
              </a:spcBef>
            </a:pPr>
            <a:r>
              <a:rPr sz="5000" b="1" spc="-320" dirty="0">
                <a:solidFill>
                  <a:srgbClr val="6A6B3C"/>
                </a:solidFill>
                <a:latin typeface="Tahoma"/>
                <a:cs typeface="Tahoma"/>
              </a:rPr>
              <a:t>R</a:t>
            </a:r>
            <a:r>
              <a:rPr sz="5000" b="1" spc="-300" dirty="0">
                <a:solidFill>
                  <a:srgbClr val="6A6B3C"/>
                </a:solidFill>
                <a:latin typeface="Tahoma"/>
                <a:cs typeface="Tahoma"/>
              </a:rPr>
              <a:t>E</a:t>
            </a:r>
            <a:r>
              <a:rPr sz="5000" b="1" spc="-260" dirty="0">
                <a:solidFill>
                  <a:srgbClr val="6A6B3C"/>
                </a:solidFill>
                <a:latin typeface="Tahoma"/>
                <a:cs typeface="Tahoma"/>
              </a:rPr>
              <a:t>C</a:t>
            </a:r>
            <a:r>
              <a:rPr sz="5000" b="1" spc="-285" dirty="0">
                <a:solidFill>
                  <a:srgbClr val="6A6B3C"/>
                </a:solidFill>
                <a:latin typeface="Tahoma"/>
                <a:cs typeface="Tahoma"/>
              </a:rPr>
              <a:t>O</a:t>
            </a:r>
            <a:r>
              <a:rPr sz="5000" b="1" spc="-290" dirty="0">
                <a:solidFill>
                  <a:srgbClr val="6A6B3C"/>
                </a:solidFill>
                <a:latin typeface="Tahoma"/>
                <a:cs typeface="Tahoma"/>
              </a:rPr>
              <a:t>M</a:t>
            </a:r>
            <a:r>
              <a:rPr sz="5000" b="1" spc="-300" dirty="0">
                <a:solidFill>
                  <a:srgbClr val="6A6B3C"/>
                </a:solidFill>
                <a:latin typeface="Tahoma"/>
                <a:cs typeface="Tahoma"/>
              </a:rPr>
              <a:t>E</a:t>
            </a:r>
            <a:r>
              <a:rPr sz="5000" b="1" spc="-310" dirty="0">
                <a:solidFill>
                  <a:srgbClr val="6A6B3C"/>
                </a:solidFill>
                <a:latin typeface="Tahoma"/>
                <a:cs typeface="Tahoma"/>
              </a:rPr>
              <a:t>N</a:t>
            </a:r>
            <a:r>
              <a:rPr sz="5000" b="1" spc="-315" dirty="0">
                <a:solidFill>
                  <a:srgbClr val="6A6B3C"/>
                </a:solidFill>
                <a:latin typeface="Tahoma"/>
                <a:cs typeface="Tahoma"/>
              </a:rPr>
              <a:t>D</a:t>
            </a:r>
            <a:r>
              <a:rPr sz="5000" b="1" spc="-295" dirty="0">
                <a:solidFill>
                  <a:srgbClr val="6A6B3C"/>
                </a:solidFill>
                <a:latin typeface="Tahoma"/>
                <a:cs typeface="Tahoma"/>
              </a:rPr>
              <a:t>A</a:t>
            </a:r>
            <a:r>
              <a:rPr sz="5000" b="1" spc="-260" dirty="0">
                <a:solidFill>
                  <a:srgbClr val="6A6B3C"/>
                </a:solidFill>
                <a:latin typeface="Tahoma"/>
                <a:cs typeface="Tahoma"/>
              </a:rPr>
              <a:t>C</a:t>
            </a:r>
            <a:r>
              <a:rPr sz="5000" b="1" spc="-545" dirty="0">
                <a:solidFill>
                  <a:srgbClr val="6A6B3C"/>
                </a:solidFill>
                <a:latin typeface="Tahoma"/>
                <a:cs typeface="Tahoma"/>
              </a:rPr>
              <a:t>I</a:t>
            </a:r>
            <a:r>
              <a:rPr sz="5000" b="1" spc="-285" dirty="0">
                <a:solidFill>
                  <a:srgbClr val="6A6B3C"/>
                </a:solidFill>
                <a:latin typeface="Tahoma"/>
                <a:cs typeface="Tahoma"/>
              </a:rPr>
              <a:t>O</a:t>
            </a:r>
            <a:r>
              <a:rPr sz="5000" b="1" spc="-310" dirty="0">
                <a:solidFill>
                  <a:srgbClr val="6A6B3C"/>
                </a:solidFill>
                <a:latin typeface="Tahoma"/>
                <a:cs typeface="Tahoma"/>
              </a:rPr>
              <a:t>N</a:t>
            </a:r>
            <a:r>
              <a:rPr sz="5000" b="1" spc="-300" dirty="0">
                <a:solidFill>
                  <a:srgbClr val="6A6B3C"/>
                </a:solidFill>
                <a:latin typeface="Tahoma"/>
                <a:cs typeface="Tahoma"/>
              </a:rPr>
              <a:t>E</a:t>
            </a:r>
            <a:r>
              <a:rPr sz="5000" b="1" spc="35" dirty="0">
                <a:solidFill>
                  <a:srgbClr val="6A6B3C"/>
                </a:solidFill>
                <a:latin typeface="Tahoma"/>
                <a:cs typeface="Tahoma"/>
              </a:rPr>
              <a:t>S</a:t>
            </a:r>
            <a:endParaRPr sz="5000" dirty="0">
              <a:latin typeface="Tahoma"/>
              <a:cs typeface="Tahoma"/>
            </a:endParaRPr>
          </a:p>
        </p:txBody>
      </p:sp>
      <p:sp>
        <p:nvSpPr>
          <p:cNvPr id="24" name="object 24"/>
          <p:cNvSpPr txBox="1"/>
          <p:nvPr/>
        </p:nvSpPr>
        <p:spPr>
          <a:xfrm>
            <a:off x="658951" y="526512"/>
            <a:ext cx="739775" cy="711200"/>
          </a:xfrm>
          <a:prstGeom prst="rect">
            <a:avLst/>
          </a:prstGeom>
        </p:spPr>
        <p:txBody>
          <a:bodyPr vert="horz" wrap="square" lIns="0" tIns="12700" rIns="0" bIns="0" rtlCol="0">
            <a:spAutoFit/>
          </a:bodyPr>
          <a:lstStyle/>
          <a:p>
            <a:pPr marL="12700">
              <a:lnSpc>
                <a:spcPct val="100000"/>
              </a:lnSpc>
              <a:spcBef>
                <a:spcPts val="100"/>
              </a:spcBef>
            </a:pPr>
            <a:r>
              <a:rPr lang="en-US" sz="4500" b="1" spc="-25" dirty="0" smtClean="0">
                <a:solidFill>
                  <a:srgbClr val="FFFFFF"/>
                </a:solidFill>
                <a:latin typeface="Tahoma"/>
                <a:cs typeface="Tahoma"/>
              </a:rPr>
              <a:t>07</a:t>
            </a:r>
            <a:endParaRPr sz="4500" dirty="0">
              <a:latin typeface="Tahoma"/>
              <a:cs typeface="Tahoma"/>
            </a:endParaRPr>
          </a:p>
        </p:txBody>
      </p:sp>
      <p:sp>
        <p:nvSpPr>
          <p:cNvPr id="28" name="CuadroTexto 27">
            <a:extLst>
              <a:ext uri="{FF2B5EF4-FFF2-40B4-BE49-F238E27FC236}">
                <a16:creationId xmlns="" xmlns:a16="http://schemas.microsoft.com/office/drawing/2014/main" id="{A841AF07-E5AF-8346-99DD-3C1A4E77272B}"/>
              </a:ext>
            </a:extLst>
          </p:cNvPr>
          <p:cNvSpPr txBox="1"/>
          <p:nvPr/>
        </p:nvSpPr>
        <p:spPr>
          <a:xfrm>
            <a:off x="1242313" y="1932204"/>
            <a:ext cx="15677960" cy="1569660"/>
          </a:xfrm>
          <a:prstGeom prst="rect">
            <a:avLst/>
          </a:prstGeom>
          <a:gradFill flip="none" rotWithShape="1">
            <a:gsLst>
              <a:gs pos="0">
                <a:schemeClr val="accent3">
                  <a:lumMod val="67000"/>
                </a:schemeClr>
              </a:gs>
              <a:gs pos="46000">
                <a:schemeClr val="accent3">
                  <a:lumMod val="97000"/>
                  <a:lumOff val="3000"/>
                </a:schemeClr>
              </a:gs>
              <a:gs pos="100000">
                <a:schemeClr val="accent3">
                  <a:lumMod val="60000"/>
                  <a:lumOff val="40000"/>
                </a:schemeClr>
              </a:gs>
            </a:gsLst>
            <a:lin ang="16200000" scaled="1"/>
            <a:tileRect/>
          </a:gradFill>
          <a:ln w="28575" cap="rnd" cmpd="dbl">
            <a:solidFill>
              <a:schemeClr val="accent3">
                <a:lumMod val="50000"/>
              </a:schemeClr>
            </a:solidFill>
          </a:ln>
          <a:effectLst>
            <a:glow rad="190500">
              <a:schemeClr val="accent3">
                <a:satMod val="175000"/>
                <a:alpha val="40000"/>
              </a:schemeClr>
            </a:glow>
            <a:softEdge rad="0"/>
          </a:effectLst>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pPr algn="just"/>
            <a:r>
              <a:rPr lang="es-CO" sz="3200" dirty="0"/>
              <a:t>Es fundamental ajustar los procesos de seguimiento de la gestión interna en cada unidad ejecutora del PDD, toda vez que el seguimiento riguroso y puntual, permite tomar decisiones oportunas respecto de la ejecución. </a:t>
            </a:r>
          </a:p>
        </p:txBody>
      </p:sp>
      <p:sp>
        <p:nvSpPr>
          <p:cNvPr id="29" name="CuadroTexto 28">
            <a:extLst>
              <a:ext uri="{FF2B5EF4-FFF2-40B4-BE49-F238E27FC236}">
                <a16:creationId xmlns="" xmlns:a16="http://schemas.microsoft.com/office/drawing/2014/main" id="{30324ABB-77A7-964F-A96B-82568FCFB5B0}"/>
              </a:ext>
            </a:extLst>
          </p:cNvPr>
          <p:cNvSpPr txBox="1"/>
          <p:nvPr/>
        </p:nvSpPr>
        <p:spPr>
          <a:xfrm>
            <a:off x="1242312" y="3909551"/>
            <a:ext cx="15677961" cy="1569660"/>
          </a:xfrm>
          <a:prstGeom prst="rect">
            <a:avLst/>
          </a:prstGeom>
          <a:gradFill flip="none" rotWithShape="1">
            <a:gsLst>
              <a:gs pos="0">
                <a:schemeClr val="accent3">
                  <a:lumMod val="67000"/>
                </a:schemeClr>
              </a:gs>
              <a:gs pos="46000">
                <a:schemeClr val="accent3">
                  <a:lumMod val="97000"/>
                  <a:lumOff val="3000"/>
                </a:schemeClr>
              </a:gs>
              <a:gs pos="100000">
                <a:schemeClr val="accent3">
                  <a:lumMod val="60000"/>
                  <a:lumOff val="40000"/>
                </a:schemeClr>
              </a:gs>
            </a:gsLst>
            <a:lin ang="16200000" scaled="1"/>
            <a:tileRect/>
          </a:gradFill>
          <a:ln w="28575" cap="rnd" cmpd="dbl">
            <a:solidFill>
              <a:schemeClr val="accent3">
                <a:lumMod val="50000"/>
              </a:schemeClr>
            </a:solidFill>
          </a:ln>
          <a:effectLst>
            <a:glow rad="190500">
              <a:schemeClr val="accent3">
                <a:satMod val="175000"/>
                <a:alpha val="40000"/>
              </a:schemeClr>
            </a:glow>
            <a:softEdge rad="0"/>
          </a:effectLst>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pPr algn="just"/>
            <a:r>
              <a:rPr lang="es-CO" sz="3200" dirty="0"/>
              <a:t>Es pertinente continuar generando procesos de articulación entre las Unidades Ejecutoras del PDD, planeación, hacienda y jurídica, con miras a agilizar los procesos que permitan adelantar la ejecución.</a:t>
            </a:r>
          </a:p>
        </p:txBody>
      </p:sp>
      <p:sp>
        <p:nvSpPr>
          <p:cNvPr id="32" name="CuadroTexto 31">
            <a:extLst>
              <a:ext uri="{FF2B5EF4-FFF2-40B4-BE49-F238E27FC236}">
                <a16:creationId xmlns="" xmlns:a16="http://schemas.microsoft.com/office/drawing/2014/main" id="{D9B16962-18D0-564F-AEB3-BDC4DAC2842F}"/>
              </a:ext>
            </a:extLst>
          </p:cNvPr>
          <p:cNvSpPr txBox="1"/>
          <p:nvPr/>
        </p:nvSpPr>
        <p:spPr>
          <a:xfrm>
            <a:off x="1242313" y="7157455"/>
            <a:ext cx="15677960" cy="1569660"/>
          </a:xfrm>
          <a:prstGeom prst="rect">
            <a:avLst/>
          </a:prstGeom>
          <a:gradFill flip="none" rotWithShape="1">
            <a:gsLst>
              <a:gs pos="0">
                <a:schemeClr val="accent3">
                  <a:lumMod val="67000"/>
                </a:schemeClr>
              </a:gs>
              <a:gs pos="46000">
                <a:schemeClr val="accent3">
                  <a:lumMod val="97000"/>
                  <a:lumOff val="3000"/>
                </a:schemeClr>
              </a:gs>
              <a:gs pos="100000">
                <a:schemeClr val="accent3">
                  <a:lumMod val="60000"/>
                  <a:lumOff val="40000"/>
                </a:schemeClr>
              </a:gs>
            </a:gsLst>
            <a:lin ang="16200000" scaled="1"/>
            <a:tileRect/>
          </a:gradFill>
          <a:ln w="28575" cap="rnd" cmpd="dbl">
            <a:solidFill>
              <a:schemeClr val="accent3">
                <a:lumMod val="50000"/>
              </a:schemeClr>
            </a:solidFill>
          </a:ln>
          <a:effectLst>
            <a:glow rad="190500">
              <a:schemeClr val="accent3">
                <a:satMod val="175000"/>
                <a:alpha val="40000"/>
              </a:schemeClr>
            </a:glow>
            <a:softEdge rad="0"/>
          </a:effectLst>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pPr algn="just"/>
            <a:r>
              <a:rPr lang="es-CO" sz="3200" dirty="0"/>
              <a:t>Cada unidad ejecutora debe llevar registro de su ejecución presupuestal, el cual debe estar soportado con los reportes a nivel de registros presupuestales expedidos desde la herramienta sistemática de la Secretaría de Hacienda departamental.</a:t>
            </a:r>
          </a:p>
        </p:txBody>
      </p:sp>
      <p:sp>
        <p:nvSpPr>
          <p:cNvPr id="12" name="CuadroTexto 11">
            <a:extLst>
              <a:ext uri="{FF2B5EF4-FFF2-40B4-BE49-F238E27FC236}">
                <a16:creationId xmlns="" xmlns:a16="http://schemas.microsoft.com/office/drawing/2014/main" id="{30324ABB-77A7-964F-A96B-82568FCFB5B0}"/>
              </a:ext>
            </a:extLst>
          </p:cNvPr>
          <p:cNvSpPr txBox="1"/>
          <p:nvPr/>
        </p:nvSpPr>
        <p:spPr>
          <a:xfrm>
            <a:off x="1242312" y="5695576"/>
            <a:ext cx="15677961" cy="1077218"/>
          </a:xfrm>
          <a:prstGeom prst="rect">
            <a:avLst/>
          </a:prstGeom>
          <a:gradFill flip="none" rotWithShape="1">
            <a:gsLst>
              <a:gs pos="0">
                <a:schemeClr val="accent3">
                  <a:lumMod val="67000"/>
                </a:schemeClr>
              </a:gs>
              <a:gs pos="46000">
                <a:schemeClr val="accent3">
                  <a:lumMod val="97000"/>
                  <a:lumOff val="3000"/>
                </a:schemeClr>
              </a:gs>
              <a:gs pos="100000">
                <a:schemeClr val="accent3">
                  <a:lumMod val="60000"/>
                  <a:lumOff val="40000"/>
                </a:schemeClr>
              </a:gs>
            </a:gsLst>
            <a:lin ang="16200000" scaled="1"/>
            <a:tileRect/>
          </a:gradFill>
          <a:ln w="28575" cap="rnd" cmpd="dbl">
            <a:solidFill>
              <a:schemeClr val="accent3">
                <a:lumMod val="50000"/>
              </a:schemeClr>
            </a:solidFill>
          </a:ln>
          <a:effectLst>
            <a:glow rad="190500">
              <a:schemeClr val="accent3">
                <a:satMod val="175000"/>
                <a:alpha val="40000"/>
              </a:schemeClr>
            </a:glow>
            <a:softEdge rad="0"/>
          </a:effectLst>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pPr algn="just"/>
            <a:r>
              <a:rPr lang="es-CO" sz="3200" dirty="0" smtClean="0"/>
              <a:t>Se recomienda que en los Comités Técnicos que adelanta cada dependencia, realice seguimiento periódico a la ejecución de la metas del Plan de Desarrollo Departamental.</a:t>
            </a:r>
            <a:endParaRPr lang="es-CO"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65392" y="0"/>
            <a:ext cx="3175635" cy="1244600"/>
          </a:xfrm>
          <a:custGeom>
            <a:avLst/>
            <a:gdLst/>
            <a:ahLst/>
            <a:cxnLst/>
            <a:rect l="l" t="t" r="r" b="b"/>
            <a:pathLst>
              <a:path w="3175634" h="1244600">
                <a:moveTo>
                  <a:pt x="1587722" y="1244062"/>
                </a:moveTo>
                <a:lnTo>
                  <a:pt x="1539518" y="1243365"/>
                </a:lnTo>
                <a:lnTo>
                  <a:pt x="1491660" y="1241286"/>
                </a:lnTo>
                <a:lnTo>
                  <a:pt x="1444167" y="1237846"/>
                </a:lnTo>
                <a:lnTo>
                  <a:pt x="1397060" y="1233063"/>
                </a:lnTo>
                <a:lnTo>
                  <a:pt x="1350356" y="1226956"/>
                </a:lnTo>
                <a:lnTo>
                  <a:pt x="1304074" y="1219544"/>
                </a:lnTo>
                <a:lnTo>
                  <a:pt x="1258235" y="1210847"/>
                </a:lnTo>
                <a:lnTo>
                  <a:pt x="1212858" y="1200883"/>
                </a:lnTo>
                <a:lnTo>
                  <a:pt x="1167960" y="1189673"/>
                </a:lnTo>
                <a:lnTo>
                  <a:pt x="1123562" y="1177234"/>
                </a:lnTo>
                <a:lnTo>
                  <a:pt x="1079683" y="1163587"/>
                </a:lnTo>
                <a:lnTo>
                  <a:pt x="1036342" y="1148750"/>
                </a:lnTo>
                <a:lnTo>
                  <a:pt x="993558" y="1132743"/>
                </a:lnTo>
                <a:lnTo>
                  <a:pt x="951351" y="1115584"/>
                </a:lnTo>
                <a:lnTo>
                  <a:pt x="909738" y="1097294"/>
                </a:lnTo>
                <a:lnTo>
                  <a:pt x="868741" y="1077890"/>
                </a:lnTo>
                <a:lnTo>
                  <a:pt x="828377" y="1057393"/>
                </a:lnTo>
                <a:lnTo>
                  <a:pt x="788666" y="1035821"/>
                </a:lnTo>
                <a:lnTo>
                  <a:pt x="749627" y="1013193"/>
                </a:lnTo>
                <a:lnTo>
                  <a:pt x="711279" y="989530"/>
                </a:lnTo>
                <a:lnTo>
                  <a:pt x="673642" y="964849"/>
                </a:lnTo>
                <a:lnTo>
                  <a:pt x="636734" y="939170"/>
                </a:lnTo>
                <a:lnTo>
                  <a:pt x="600575" y="912513"/>
                </a:lnTo>
                <a:lnTo>
                  <a:pt x="565184" y="884896"/>
                </a:lnTo>
                <a:lnTo>
                  <a:pt x="530580" y="856338"/>
                </a:lnTo>
                <a:lnTo>
                  <a:pt x="496783" y="826859"/>
                </a:lnTo>
                <a:lnTo>
                  <a:pt x="463811" y="796478"/>
                </a:lnTo>
                <a:lnTo>
                  <a:pt x="431683" y="765215"/>
                </a:lnTo>
                <a:lnTo>
                  <a:pt x="400419" y="733087"/>
                </a:lnTo>
                <a:lnTo>
                  <a:pt x="370038" y="700115"/>
                </a:lnTo>
                <a:lnTo>
                  <a:pt x="340560" y="666317"/>
                </a:lnTo>
                <a:lnTo>
                  <a:pt x="312002" y="631713"/>
                </a:lnTo>
                <a:lnTo>
                  <a:pt x="284385" y="596322"/>
                </a:lnTo>
                <a:lnTo>
                  <a:pt x="257728" y="560164"/>
                </a:lnTo>
                <a:lnTo>
                  <a:pt x="232049" y="523256"/>
                </a:lnTo>
                <a:lnTo>
                  <a:pt x="207368" y="485619"/>
                </a:lnTo>
                <a:lnTo>
                  <a:pt x="183704" y="447271"/>
                </a:lnTo>
                <a:lnTo>
                  <a:pt x="161077" y="408232"/>
                </a:lnTo>
                <a:lnTo>
                  <a:pt x="139505" y="368521"/>
                </a:lnTo>
                <a:lnTo>
                  <a:pt x="119008" y="328157"/>
                </a:lnTo>
                <a:lnTo>
                  <a:pt x="99604" y="287159"/>
                </a:lnTo>
                <a:lnTo>
                  <a:pt x="81313" y="245547"/>
                </a:lnTo>
                <a:lnTo>
                  <a:pt x="64155" y="203339"/>
                </a:lnTo>
                <a:lnTo>
                  <a:pt x="48148" y="160555"/>
                </a:lnTo>
                <a:lnTo>
                  <a:pt x="33311" y="117214"/>
                </a:lnTo>
                <a:lnTo>
                  <a:pt x="19663" y="73335"/>
                </a:lnTo>
                <a:lnTo>
                  <a:pt x="7225" y="28937"/>
                </a:lnTo>
                <a:lnTo>
                  <a:pt x="0" y="0"/>
                </a:lnTo>
                <a:lnTo>
                  <a:pt x="3175446" y="0"/>
                </a:lnTo>
                <a:lnTo>
                  <a:pt x="3155782" y="73335"/>
                </a:lnTo>
                <a:lnTo>
                  <a:pt x="3142134" y="117214"/>
                </a:lnTo>
                <a:lnTo>
                  <a:pt x="3127298" y="160555"/>
                </a:lnTo>
                <a:lnTo>
                  <a:pt x="3111290" y="203339"/>
                </a:lnTo>
                <a:lnTo>
                  <a:pt x="3094132" y="245547"/>
                </a:lnTo>
                <a:lnTo>
                  <a:pt x="3075841" y="287159"/>
                </a:lnTo>
                <a:lnTo>
                  <a:pt x="3056437" y="328157"/>
                </a:lnTo>
                <a:lnTo>
                  <a:pt x="3035940" y="368521"/>
                </a:lnTo>
                <a:lnTo>
                  <a:pt x="3014368" y="408232"/>
                </a:lnTo>
                <a:lnTo>
                  <a:pt x="2991741" y="447271"/>
                </a:lnTo>
                <a:lnTo>
                  <a:pt x="2968077" y="485619"/>
                </a:lnTo>
                <a:lnTo>
                  <a:pt x="2943396" y="523256"/>
                </a:lnTo>
                <a:lnTo>
                  <a:pt x="2917718" y="560164"/>
                </a:lnTo>
                <a:lnTo>
                  <a:pt x="2891060" y="596322"/>
                </a:lnTo>
                <a:lnTo>
                  <a:pt x="2863443" y="631713"/>
                </a:lnTo>
                <a:lnTo>
                  <a:pt x="2834885" y="666317"/>
                </a:lnTo>
                <a:lnTo>
                  <a:pt x="2805407" y="700115"/>
                </a:lnTo>
                <a:lnTo>
                  <a:pt x="2775026" y="733087"/>
                </a:lnTo>
                <a:lnTo>
                  <a:pt x="2743762" y="765215"/>
                </a:lnTo>
                <a:lnTo>
                  <a:pt x="2711634" y="796478"/>
                </a:lnTo>
                <a:lnTo>
                  <a:pt x="2678662" y="826859"/>
                </a:lnTo>
                <a:lnTo>
                  <a:pt x="2644865" y="856338"/>
                </a:lnTo>
                <a:lnTo>
                  <a:pt x="2610261" y="884896"/>
                </a:lnTo>
                <a:lnTo>
                  <a:pt x="2574870" y="912513"/>
                </a:lnTo>
                <a:lnTo>
                  <a:pt x="2538711" y="939170"/>
                </a:lnTo>
                <a:lnTo>
                  <a:pt x="2501803" y="964849"/>
                </a:lnTo>
                <a:lnTo>
                  <a:pt x="2464166" y="989530"/>
                </a:lnTo>
                <a:lnTo>
                  <a:pt x="2425818" y="1013193"/>
                </a:lnTo>
                <a:lnTo>
                  <a:pt x="2386779" y="1035821"/>
                </a:lnTo>
                <a:lnTo>
                  <a:pt x="2347068" y="1057393"/>
                </a:lnTo>
                <a:lnTo>
                  <a:pt x="2306704" y="1077890"/>
                </a:lnTo>
                <a:lnTo>
                  <a:pt x="2265706" y="1097294"/>
                </a:lnTo>
                <a:lnTo>
                  <a:pt x="2224094" y="1115584"/>
                </a:lnTo>
                <a:lnTo>
                  <a:pt x="2181886" y="1132743"/>
                </a:lnTo>
                <a:lnTo>
                  <a:pt x="2139102" y="1148750"/>
                </a:lnTo>
                <a:lnTo>
                  <a:pt x="2095761" y="1163587"/>
                </a:lnTo>
                <a:lnTo>
                  <a:pt x="2051882" y="1177234"/>
                </a:lnTo>
                <a:lnTo>
                  <a:pt x="2007484" y="1189673"/>
                </a:lnTo>
                <a:lnTo>
                  <a:pt x="1962587" y="1200883"/>
                </a:lnTo>
                <a:lnTo>
                  <a:pt x="1917209" y="1210847"/>
                </a:lnTo>
                <a:lnTo>
                  <a:pt x="1871370" y="1219544"/>
                </a:lnTo>
                <a:lnTo>
                  <a:pt x="1825088" y="1226956"/>
                </a:lnTo>
                <a:lnTo>
                  <a:pt x="1778384" y="1233063"/>
                </a:lnTo>
                <a:lnTo>
                  <a:pt x="1731276" y="1237846"/>
                </a:lnTo>
                <a:lnTo>
                  <a:pt x="1683784" y="1241286"/>
                </a:lnTo>
                <a:lnTo>
                  <a:pt x="1635926" y="1243365"/>
                </a:lnTo>
                <a:lnTo>
                  <a:pt x="1587722" y="1244062"/>
                </a:lnTo>
                <a:close/>
              </a:path>
            </a:pathLst>
          </a:custGeom>
          <a:solidFill>
            <a:srgbClr val="6A6B3C"/>
          </a:solidFill>
        </p:spPr>
        <p:txBody>
          <a:bodyPr wrap="square" lIns="0" tIns="0" rIns="0" bIns="0" rtlCol="0"/>
          <a:lstStyle/>
          <a:p>
            <a:endParaRPr/>
          </a:p>
        </p:txBody>
      </p:sp>
      <p:sp>
        <p:nvSpPr>
          <p:cNvPr id="11" name="object 11"/>
          <p:cNvSpPr/>
          <p:nvPr/>
        </p:nvSpPr>
        <p:spPr>
          <a:xfrm>
            <a:off x="0" y="9988955"/>
            <a:ext cx="18288000" cy="298450"/>
          </a:xfrm>
          <a:custGeom>
            <a:avLst/>
            <a:gdLst/>
            <a:ahLst/>
            <a:cxnLst/>
            <a:rect l="l" t="t" r="r" b="b"/>
            <a:pathLst>
              <a:path w="18288000" h="298450">
                <a:moveTo>
                  <a:pt x="18287998" y="298044"/>
                </a:moveTo>
                <a:lnTo>
                  <a:pt x="0" y="298044"/>
                </a:lnTo>
                <a:lnTo>
                  <a:pt x="0" y="0"/>
                </a:lnTo>
                <a:lnTo>
                  <a:pt x="18287998" y="0"/>
                </a:lnTo>
                <a:lnTo>
                  <a:pt x="18287998" y="298044"/>
                </a:lnTo>
                <a:close/>
              </a:path>
            </a:pathLst>
          </a:custGeom>
          <a:solidFill>
            <a:srgbClr val="6A6B3C"/>
          </a:solidFill>
        </p:spPr>
        <p:txBody>
          <a:bodyPr wrap="square" lIns="0" tIns="0" rIns="0" bIns="0" rtlCol="0"/>
          <a:lstStyle/>
          <a:p>
            <a:endParaRPr/>
          </a:p>
        </p:txBody>
      </p:sp>
      <p:sp>
        <p:nvSpPr>
          <p:cNvPr id="13" name="object 13"/>
          <p:cNvSpPr/>
          <p:nvPr/>
        </p:nvSpPr>
        <p:spPr>
          <a:xfrm>
            <a:off x="476439" y="350294"/>
            <a:ext cx="1104900" cy="1104900"/>
          </a:xfrm>
          <a:custGeom>
            <a:avLst/>
            <a:gdLst/>
            <a:ahLst/>
            <a:cxnLst/>
            <a:rect l="l" t="t" r="r" b="b"/>
            <a:pathLst>
              <a:path w="1104900" h="1104900">
                <a:moveTo>
                  <a:pt x="552260" y="1104521"/>
                </a:moveTo>
                <a:lnTo>
                  <a:pt x="504609" y="1102493"/>
                </a:lnTo>
                <a:lnTo>
                  <a:pt x="458083" y="1096523"/>
                </a:lnTo>
                <a:lnTo>
                  <a:pt x="412849" y="1086774"/>
                </a:lnTo>
                <a:lnTo>
                  <a:pt x="369072" y="1073413"/>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7"/>
                </a:lnTo>
                <a:lnTo>
                  <a:pt x="47915" y="777602"/>
                </a:lnTo>
                <a:lnTo>
                  <a:pt x="31107" y="735448"/>
                </a:lnTo>
                <a:lnTo>
                  <a:pt x="17746" y="691671"/>
                </a:lnTo>
                <a:lnTo>
                  <a:pt x="7997" y="646437"/>
                </a:lnTo>
                <a:lnTo>
                  <a:pt x="2027" y="599911"/>
                </a:lnTo>
                <a:lnTo>
                  <a:pt x="0" y="552260"/>
                </a:lnTo>
                <a:lnTo>
                  <a:pt x="2027" y="504609"/>
                </a:lnTo>
                <a:lnTo>
                  <a:pt x="7997" y="458083"/>
                </a:lnTo>
                <a:lnTo>
                  <a:pt x="17746" y="412849"/>
                </a:lnTo>
                <a:lnTo>
                  <a:pt x="31107" y="369072"/>
                </a:lnTo>
                <a:lnTo>
                  <a:pt x="47915" y="326918"/>
                </a:lnTo>
                <a:lnTo>
                  <a:pt x="68003" y="286553"/>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7" y="68003"/>
                </a:lnTo>
                <a:lnTo>
                  <a:pt x="856378" y="91206"/>
                </a:lnTo>
                <a:lnTo>
                  <a:pt x="892669" y="117358"/>
                </a:lnTo>
                <a:lnTo>
                  <a:pt x="926674" y="146293"/>
                </a:lnTo>
                <a:lnTo>
                  <a:pt x="958227" y="177846"/>
                </a:lnTo>
                <a:lnTo>
                  <a:pt x="987162" y="211851"/>
                </a:lnTo>
                <a:lnTo>
                  <a:pt x="1013314" y="248142"/>
                </a:lnTo>
                <a:lnTo>
                  <a:pt x="1036517" y="286553"/>
                </a:lnTo>
                <a:lnTo>
                  <a:pt x="1056605" y="326918"/>
                </a:lnTo>
                <a:lnTo>
                  <a:pt x="1073413" y="369072"/>
                </a:lnTo>
                <a:lnTo>
                  <a:pt x="1086774" y="412849"/>
                </a:lnTo>
                <a:lnTo>
                  <a:pt x="1096523" y="458083"/>
                </a:lnTo>
                <a:lnTo>
                  <a:pt x="1102494" y="504609"/>
                </a:lnTo>
                <a:lnTo>
                  <a:pt x="1104521" y="552260"/>
                </a:lnTo>
                <a:lnTo>
                  <a:pt x="1102494" y="599911"/>
                </a:lnTo>
                <a:lnTo>
                  <a:pt x="1096523" y="646437"/>
                </a:lnTo>
                <a:lnTo>
                  <a:pt x="1086774" y="691671"/>
                </a:lnTo>
                <a:lnTo>
                  <a:pt x="1073413" y="735448"/>
                </a:lnTo>
                <a:lnTo>
                  <a:pt x="1056605" y="777602"/>
                </a:lnTo>
                <a:lnTo>
                  <a:pt x="1036517" y="817967"/>
                </a:lnTo>
                <a:lnTo>
                  <a:pt x="1013314" y="856378"/>
                </a:lnTo>
                <a:lnTo>
                  <a:pt x="987162" y="892669"/>
                </a:lnTo>
                <a:lnTo>
                  <a:pt x="958227" y="926674"/>
                </a:lnTo>
                <a:lnTo>
                  <a:pt x="926674" y="958227"/>
                </a:lnTo>
                <a:lnTo>
                  <a:pt x="892669" y="987162"/>
                </a:lnTo>
                <a:lnTo>
                  <a:pt x="856378" y="1013314"/>
                </a:lnTo>
                <a:lnTo>
                  <a:pt x="817967" y="1036517"/>
                </a:lnTo>
                <a:lnTo>
                  <a:pt x="777602" y="1056605"/>
                </a:lnTo>
                <a:lnTo>
                  <a:pt x="735448" y="1073413"/>
                </a:lnTo>
                <a:lnTo>
                  <a:pt x="691671" y="1086774"/>
                </a:lnTo>
                <a:lnTo>
                  <a:pt x="646437" y="1096523"/>
                </a:lnTo>
                <a:lnTo>
                  <a:pt x="599911" y="1102493"/>
                </a:lnTo>
                <a:lnTo>
                  <a:pt x="552260" y="1104521"/>
                </a:lnTo>
                <a:close/>
              </a:path>
            </a:pathLst>
          </a:custGeom>
          <a:solidFill>
            <a:srgbClr val="FFC61A"/>
          </a:solidFill>
        </p:spPr>
        <p:txBody>
          <a:bodyPr wrap="square" lIns="0" tIns="0" rIns="0" bIns="0" rtlCol="0"/>
          <a:lstStyle/>
          <a:p>
            <a:endParaRPr/>
          </a:p>
        </p:txBody>
      </p:sp>
      <p:sp>
        <p:nvSpPr>
          <p:cNvPr id="21" name="object 21"/>
          <p:cNvSpPr txBox="1">
            <a:spLocks noGrp="1"/>
          </p:cNvSpPr>
          <p:nvPr>
            <p:ph type="title"/>
          </p:nvPr>
        </p:nvSpPr>
        <p:spPr>
          <a:prstGeom prst="rect">
            <a:avLst/>
          </a:prstGeom>
        </p:spPr>
        <p:txBody>
          <a:bodyPr vert="horz" wrap="square" lIns="0" tIns="15875" rIns="0" bIns="0" rtlCol="0">
            <a:spAutoFit/>
          </a:bodyPr>
          <a:lstStyle/>
          <a:p>
            <a:pPr marL="12700">
              <a:lnSpc>
                <a:spcPct val="100000"/>
              </a:lnSpc>
              <a:spcBef>
                <a:spcPts val="125"/>
              </a:spcBef>
            </a:pPr>
            <a:r>
              <a:rPr lang="en-US" spc="-25" dirty="0" smtClean="0"/>
              <a:t>08</a:t>
            </a:r>
            <a:endParaRPr spc="-25" dirty="0"/>
          </a:p>
        </p:txBody>
      </p:sp>
      <p:sp>
        <p:nvSpPr>
          <p:cNvPr id="22" name="object 22"/>
          <p:cNvSpPr txBox="1"/>
          <p:nvPr/>
        </p:nvSpPr>
        <p:spPr>
          <a:xfrm>
            <a:off x="1791332" y="509044"/>
            <a:ext cx="7809867" cy="782265"/>
          </a:xfrm>
          <a:prstGeom prst="rect">
            <a:avLst/>
          </a:prstGeom>
        </p:spPr>
        <p:txBody>
          <a:bodyPr vert="horz" wrap="square" lIns="0" tIns="12700" rIns="0" bIns="0" rtlCol="0">
            <a:spAutoFit/>
          </a:bodyPr>
          <a:lstStyle/>
          <a:p>
            <a:pPr marL="12700">
              <a:lnSpc>
                <a:spcPct val="100000"/>
              </a:lnSpc>
              <a:spcBef>
                <a:spcPts val="100"/>
              </a:spcBef>
            </a:pPr>
            <a:r>
              <a:rPr sz="5000" b="1" spc="-320" dirty="0">
                <a:solidFill>
                  <a:srgbClr val="6A6B3C"/>
                </a:solidFill>
                <a:latin typeface="Tahoma"/>
                <a:cs typeface="Tahoma"/>
              </a:rPr>
              <a:t>R</a:t>
            </a:r>
            <a:r>
              <a:rPr sz="5000" b="1" spc="-300" dirty="0">
                <a:solidFill>
                  <a:srgbClr val="6A6B3C"/>
                </a:solidFill>
                <a:latin typeface="Tahoma"/>
                <a:cs typeface="Tahoma"/>
              </a:rPr>
              <a:t>E</a:t>
            </a:r>
            <a:r>
              <a:rPr lang="en-US" sz="5000" b="1" spc="-260" dirty="0">
                <a:solidFill>
                  <a:srgbClr val="6A6B3C"/>
                </a:solidFill>
                <a:latin typeface="Tahoma"/>
                <a:cs typeface="Tahoma"/>
              </a:rPr>
              <a:t>GISTRO EN IMÁGENES</a:t>
            </a:r>
            <a:endParaRPr sz="5000" dirty="0">
              <a:latin typeface="Tahoma"/>
              <a:cs typeface="Tahoma"/>
            </a:endParaRPr>
          </a:p>
        </p:txBody>
      </p:sp>
      <p:sp>
        <p:nvSpPr>
          <p:cNvPr id="24" name="object 24"/>
          <p:cNvSpPr txBox="1"/>
          <p:nvPr/>
        </p:nvSpPr>
        <p:spPr>
          <a:xfrm>
            <a:off x="658951" y="526512"/>
            <a:ext cx="739775" cy="711200"/>
          </a:xfrm>
          <a:prstGeom prst="rect">
            <a:avLst/>
          </a:prstGeom>
        </p:spPr>
        <p:txBody>
          <a:bodyPr vert="horz" wrap="square" lIns="0" tIns="12700" rIns="0" bIns="0" rtlCol="0">
            <a:spAutoFit/>
          </a:bodyPr>
          <a:lstStyle/>
          <a:p>
            <a:pPr marL="12700">
              <a:lnSpc>
                <a:spcPct val="100000"/>
              </a:lnSpc>
              <a:spcBef>
                <a:spcPts val="100"/>
              </a:spcBef>
            </a:pPr>
            <a:r>
              <a:rPr lang="en-US" sz="4500" b="1" spc="-25" dirty="0" smtClean="0">
                <a:solidFill>
                  <a:srgbClr val="FFFFFF"/>
                </a:solidFill>
                <a:latin typeface="Tahoma"/>
                <a:cs typeface="Tahoma"/>
              </a:rPr>
              <a:t>08</a:t>
            </a:r>
            <a:endParaRPr sz="4500" dirty="0">
              <a:latin typeface="Tahoma"/>
              <a:cs typeface="Tahoma"/>
            </a:endParaRPr>
          </a:p>
        </p:txBody>
      </p:sp>
      <p:pic>
        <p:nvPicPr>
          <p:cNvPr id="4" name="Imagen 3">
            <a:extLst>
              <a:ext uri="{FF2B5EF4-FFF2-40B4-BE49-F238E27FC236}">
                <a16:creationId xmlns="" xmlns:a16="http://schemas.microsoft.com/office/drawing/2014/main" id="{D7BAAED5-D73A-A44C-A7FB-E0952B86C1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123" y="6003264"/>
            <a:ext cx="4448390" cy="34513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agen 5">
            <a:extLst>
              <a:ext uri="{FF2B5EF4-FFF2-40B4-BE49-F238E27FC236}">
                <a16:creationId xmlns="" xmlns:a16="http://schemas.microsoft.com/office/drawing/2014/main" id="{95676849-2331-FD43-B450-12E4347E7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14" y="6010884"/>
            <a:ext cx="4481675" cy="350130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a:extLst>
              <a:ext uri="{FF2B5EF4-FFF2-40B4-BE49-F238E27FC236}">
                <a16:creationId xmlns="" xmlns:a16="http://schemas.microsoft.com/office/drawing/2014/main" id="{882FB86F-A369-9F4C-AE63-B098D1C4A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7684" y="1846209"/>
            <a:ext cx="4895084" cy="36713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 xmlns:a16="http://schemas.microsoft.com/office/drawing/2014/main" id="{84EEF260-6A35-284F-86FC-8D81973D3C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0014" y="1846209"/>
            <a:ext cx="4203268" cy="35905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a:extLst>
              <a:ext uri="{FF2B5EF4-FFF2-40B4-BE49-F238E27FC236}">
                <a16:creationId xmlns="" xmlns:a16="http://schemas.microsoft.com/office/drawing/2014/main" id="{E23632CA-EEDA-DF4E-8C16-30FB8F87F4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52455" y="5940793"/>
            <a:ext cx="4978019" cy="33228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rotWithShape="1">
          <a:blip r:embed="rId7">
            <a:extLst>
              <a:ext uri="{28A0092B-C50C-407E-A947-70E740481C1C}">
                <a14:useLocalDpi xmlns:a14="http://schemas.microsoft.com/office/drawing/2010/main" val="0"/>
              </a:ext>
            </a:extLst>
          </a:blip>
          <a:srcRect t="8212" r="7719" b="10327"/>
          <a:stretch/>
        </p:blipFill>
        <p:spPr>
          <a:xfrm>
            <a:off x="1253572" y="1856143"/>
            <a:ext cx="4352041" cy="34391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6593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65392" y="0"/>
            <a:ext cx="3175635" cy="1244600"/>
          </a:xfrm>
          <a:custGeom>
            <a:avLst/>
            <a:gdLst/>
            <a:ahLst/>
            <a:cxnLst/>
            <a:rect l="l" t="t" r="r" b="b"/>
            <a:pathLst>
              <a:path w="3175634" h="1244600">
                <a:moveTo>
                  <a:pt x="1587722" y="1244062"/>
                </a:moveTo>
                <a:lnTo>
                  <a:pt x="1539518" y="1243365"/>
                </a:lnTo>
                <a:lnTo>
                  <a:pt x="1491660" y="1241286"/>
                </a:lnTo>
                <a:lnTo>
                  <a:pt x="1444167" y="1237846"/>
                </a:lnTo>
                <a:lnTo>
                  <a:pt x="1397060" y="1233063"/>
                </a:lnTo>
                <a:lnTo>
                  <a:pt x="1350356" y="1226956"/>
                </a:lnTo>
                <a:lnTo>
                  <a:pt x="1304074" y="1219544"/>
                </a:lnTo>
                <a:lnTo>
                  <a:pt x="1258235" y="1210847"/>
                </a:lnTo>
                <a:lnTo>
                  <a:pt x="1212858" y="1200883"/>
                </a:lnTo>
                <a:lnTo>
                  <a:pt x="1167960" y="1189673"/>
                </a:lnTo>
                <a:lnTo>
                  <a:pt x="1123562" y="1177234"/>
                </a:lnTo>
                <a:lnTo>
                  <a:pt x="1079683" y="1163587"/>
                </a:lnTo>
                <a:lnTo>
                  <a:pt x="1036342" y="1148750"/>
                </a:lnTo>
                <a:lnTo>
                  <a:pt x="993558" y="1132743"/>
                </a:lnTo>
                <a:lnTo>
                  <a:pt x="951351" y="1115584"/>
                </a:lnTo>
                <a:lnTo>
                  <a:pt x="909738" y="1097294"/>
                </a:lnTo>
                <a:lnTo>
                  <a:pt x="868741" y="1077890"/>
                </a:lnTo>
                <a:lnTo>
                  <a:pt x="828377" y="1057393"/>
                </a:lnTo>
                <a:lnTo>
                  <a:pt x="788666" y="1035821"/>
                </a:lnTo>
                <a:lnTo>
                  <a:pt x="749627" y="1013193"/>
                </a:lnTo>
                <a:lnTo>
                  <a:pt x="711279" y="989530"/>
                </a:lnTo>
                <a:lnTo>
                  <a:pt x="673642" y="964849"/>
                </a:lnTo>
                <a:lnTo>
                  <a:pt x="636734" y="939170"/>
                </a:lnTo>
                <a:lnTo>
                  <a:pt x="600575" y="912513"/>
                </a:lnTo>
                <a:lnTo>
                  <a:pt x="565184" y="884896"/>
                </a:lnTo>
                <a:lnTo>
                  <a:pt x="530580" y="856338"/>
                </a:lnTo>
                <a:lnTo>
                  <a:pt x="496783" y="826859"/>
                </a:lnTo>
                <a:lnTo>
                  <a:pt x="463811" y="796478"/>
                </a:lnTo>
                <a:lnTo>
                  <a:pt x="431683" y="765215"/>
                </a:lnTo>
                <a:lnTo>
                  <a:pt x="400419" y="733087"/>
                </a:lnTo>
                <a:lnTo>
                  <a:pt x="370038" y="700115"/>
                </a:lnTo>
                <a:lnTo>
                  <a:pt x="340560" y="666317"/>
                </a:lnTo>
                <a:lnTo>
                  <a:pt x="312002" y="631713"/>
                </a:lnTo>
                <a:lnTo>
                  <a:pt x="284385" y="596322"/>
                </a:lnTo>
                <a:lnTo>
                  <a:pt x="257728" y="560164"/>
                </a:lnTo>
                <a:lnTo>
                  <a:pt x="232049" y="523256"/>
                </a:lnTo>
                <a:lnTo>
                  <a:pt x="207368" y="485619"/>
                </a:lnTo>
                <a:lnTo>
                  <a:pt x="183704" y="447271"/>
                </a:lnTo>
                <a:lnTo>
                  <a:pt x="161077" y="408232"/>
                </a:lnTo>
                <a:lnTo>
                  <a:pt x="139505" y="368521"/>
                </a:lnTo>
                <a:lnTo>
                  <a:pt x="119008" y="328157"/>
                </a:lnTo>
                <a:lnTo>
                  <a:pt x="99604" y="287159"/>
                </a:lnTo>
                <a:lnTo>
                  <a:pt x="81313" y="245547"/>
                </a:lnTo>
                <a:lnTo>
                  <a:pt x="64155" y="203339"/>
                </a:lnTo>
                <a:lnTo>
                  <a:pt x="48148" y="160555"/>
                </a:lnTo>
                <a:lnTo>
                  <a:pt x="33311" y="117214"/>
                </a:lnTo>
                <a:lnTo>
                  <a:pt x="19663" y="73335"/>
                </a:lnTo>
                <a:lnTo>
                  <a:pt x="7225" y="28937"/>
                </a:lnTo>
                <a:lnTo>
                  <a:pt x="0" y="0"/>
                </a:lnTo>
                <a:lnTo>
                  <a:pt x="3175446" y="0"/>
                </a:lnTo>
                <a:lnTo>
                  <a:pt x="3155782" y="73335"/>
                </a:lnTo>
                <a:lnTo>
                  <a:pt x="3142134" y="117214"/>
                </a:lnTo>
                <a:lnTo>
                  <a:pt x="3127298" y="160555"/>
                </a:lnTo>
                <a:lnTo>
                  <a:pt x="3111290" y="203339"/>
                </a:lnTo>
                <a:lnTo>
                  <a:pt x="3094132" y="245547"/>
                </a:lnTo>
                <a:lnTo>
                  <a:pt x="3075841" y="287159"/>
                </a:lnTo>
                <a:lnTo>
                  <a:pt x="3056437" y="328157"/>
                </a:lnTo>
                <a:lnTo>
                  <a:pt x="3035940" y="368521"/>
                </a:lnTo>
                <a:lnTo>
                  <a:pt x="3014368" y="408232"/>
                </a:lnTo>
                <a:lnTo>
                  <a:pt x="2991741" y="447271"/>
                </a:lnTo>
                <a:lnTo>
                  <a:pt x="2968077" y="485619"/>
                </a:lnTo>
                <a:lnTo>
                  <a:pt x="2943396" y="523256"/>
                </a:lnTo>
                <a:lnTo>
                  <a:pt x="2917718" y="560164"/>
                </a:lnTo>
                <a:lnTo>
                  <a:pt x="2891060" y="596322"/>
                </a:lnTo>
                <a:lnTo>
                  <a:pt x="2863443" y="631713"/>
                </a:lnTo>
                <a:lnTo>
                  <a:pt x="2834885" y="666317"/>
                </a:lnTo>
                <a:lnTo>
                  <a:pt x="2805407" y="700115"/>
                </a:lnTo>
                <a:lnTo>
                  <a:pt x="2775026" y="733087"/>
                </a:lnTo>
                <a:lnTo>
                  <a:pt x="2743762" y="765215"/>
                </a:lnTo>
                <a:lnTo>
                  <a:pt x="2711634" y="796478"/>
                </a:lnTo>
                <a:lnTo>
                  <a:pt x="2678662" y="826859"/>
                </a:lnTo>
                <a:lnTo>
                  <a:pt x="2644865" y="856338"/>
                </a:lnTo>
                <a:lnTo>
                  <a:pt x="2610261" y="884896"/>
                </a:lnTo>
                <a:lnTo>
                  <a:pt x="2574870" y="912513"/>
                </a:lnTo>
                <a:lnTo>
                  <a:pt x="2538711" y="939170"/>
                </a:lnTo>
                <a:lnTo>
                  <a:pt x="2501803" y="964849"/>
                </a:lnTo>
                <a:lnTo>
                  <a:pt x="2464166" y="989530"/>
                </a:lnTo>
                <a:lnTo>
                  <a:pt x="2425818" y="1013193"/>
                </a:lnTo>
                <a:lnTo>
                  <a:pt x="2386779" y="1035821"/>
                </a:lnTo>
                <a:lnTo>
                  <a:pt x="2347068" y="1057393"/>
                </a:lnTo>
                <a:lnTo>
                  <a:pt x="2306704" y="1077890"/>
                </a:lnTo>
                <a:lnTo>
                  <a:pt x="2265706" y="1097294"/>
                </a:lnTo>
                <a:lnTo>
                  <a:pt x="2224094" y="1115584"/>
                </a:lnTo>
                <a:lnTo>
                  <a:pt x="2181886" y="1132743"/>
                </a:lnTo>
                <a:lnTo>
                  <a:pt x="2139102" y="1148750"/>
                </a:lnTo>
                <a:lnTo>
                  <a:pt x="2095761" y="1163587"/>
                </a:lnTo>
                <a:lnTo>
                  <a:pt x="2051882" y="1177234"/>
                </a:lnTo>
                <a:lnTo>
                  <a:pt x="2007484" y="1189673"/>
                </a:lnTo>
                <a:lnTo>
                  <a:pt x="1962587" y="1200883"/>
                </a:lnTo>
                <a:lnTo>
                  <a:pt x="1917209" y="1210847"/>
                </a:lnTo>
                <a:lnTo>
                  <a:pt x="1871370" y="1219544"/>
                </a:lnTo>
                <a:lnTo>
                  <a:pt x="1825088" y="1226956"/>
                </a:lnTo>
                <a:lnTo>
                  <a:pt x="1778384" y="1233063"/>
                </a:lnTo>
                <a:lnTo>
                  <a:pt x="1731276" y="1237846"/>
                </a:lnTo>
                <a:lnTo>
                  <a:pt x="1683784" y="1241286"/>
                </a:lnTo>
                <a:lnTo>
                  <a:pt x="1635926" y="1243365"/>
                </a:lnTo>
                <a:lnTo>
                  <a:pt x="1587722" y="1244062"/>
                </a:lnTo>
                <a:close/>
              </a:path>
            </a:pathLst>
          </a:custGeom>
          <a:solidFill>
            <a:srgbClr val="6A6B3C"/>
          </a:solidFill>
        </p:spPr>
        <p:txBody>
          <a:bodyPr wrap="square" lIns="0" tIns="0" rIns="0" bIns="0" rtlCol="0"/>
          <a:lstStyle/>
          <a:p>
            <a:endParaRPr/>
          </a:p>
        </p:txBody>
      </p:sp>
      <p:sp>
        <p:nvSpPr>
          <p:cNvPr id="11" name="object 11"/>
          <p:cNvSpPr/>
          <p:nvPr/>
        </p:nvSpPr>
        <p:spPr>
          <a:xfrm>
            <a:off x="0" y="9988955"/>
            <a:ext cx="18288000" cy="298450"/>
          </a:xfrm>
          <a:custGeom>
            <a:avLst/>
            <a:gdLst/>
            <a:ahLst/>
            <a:cxnLst/>
            <a:rect l="l" t="t" r="r" b="b"/>
            <a:pathLst>
              <a:path w="18288000" h="298450">
                <a:moveTo>
                  <a:pt x="18287998" y="298044"/>
                </a:moveTo>
                <a:lnTo>
                  <a:pt x="0" y="298044"/>
                </a:lnTo>
                <a:lnTo>
                  <a:pt x="0" y="0"/>
                </a:lnTo>
                <a:lnTo>
                  <a:pt x="18287998" y="0"/>
                </a:lnTo>
                <a:lnTo>
                  <a:pt x="18287998" y="298044"/>
                </a:lnTo>
                <a:close/>
              </a:path>
            </a:pathLst>
          </a:custGeom>
          <a:solidFill>
            <a:srgbClr val="6A6B3C"/>
          </a:solidFill>
        </p:spPr>
        <p:txBody>
          <a:bodyPr wrap="square" lIns="0" tIns="0" rIns="0" bIns="0" rtlCol="0"/>
          <a:lstStyle/>
          <a:p>
            <a:endParaRPr/>
          </a:p>
        </p:txBody>
      </p:sp>
      <p:sp>
        <p:nvSpPr>
          <p:cNvPr id="13" name="object 13"/>
          <p:cNvSpPr/>
          <p:nvPr/>
        </p:nvSpPr>
        <p:spPr>
          <a:xfrm>
            <a:off x="476439" y="350294"/>
            <a:ext cx="1104900" cy="1104900"/>
          </a:xfrm>
          <a:custGeom>
            <a:avLst/>
            <a:gdLst/>
            <a:ahLst/>
            <a:cxnLst/>
            <a:rect l="l" t="t" r="r" b="b"/>
            <a:pathLst>
              <a:path w="1104900" h="1104900">
                <a:moveTo>
                  <a:pt x="552260" y="1104521"/>
                </a:moveTo>
                <a:lnTo>
                  <a:pt x="504609" y="1102493"/>
                </a:lnTo>
                <a:lnTo>
                  <a:pt x="458083" y="1096523"/>
                </a:lnTo>
                <a:lnTo>
                  <a:pt x="412849" y="1086774"/>
                </a:lnTo>
                <a:lnTo>
                  <a:pt x="369072" y="1073413"/>
                </a:lnTo>
                <a:lnTo>
                  <a:pt x="326918" y="1056605"/>
                </a:lnTo>
                <a:lnTo>
                  <a:pt x="286553" y="1036517"/>
                </a:lnTo>
                <a:lnTo>
                  <a:pt x="248142" y="1013314"/>
                </a:lnTo>
                <a:lnTo>
                  <a:pt x="211851" y="987162"/>
                </a:lnTo>
                <a:lnTo>
                  <a:pt x="177846" y="958227"/>
                </a:lnTo>
                <a:lnTo>
                  <a:pt x="146293" y="926674"/>
                </a:lnTo>
                <a:lnTo>
                  <a:pt x="117358" y="892669"/>
                </a:lnTo>
                <a:lnTo>
                  <a:pt x="91206" y="856378"/>
                </a:lnTo>
                <a:lnTo>
                  <a:pt x="68003" y="817967"/>
                </a:lnTo>
                <a:lnTo>
                  <a:pt x="47915" y="777602"/>
                </a:lnTo>
                <a:lnTo>
                  <a:pt x="31107" y="735448"/>
                </a:lnTo>
                <a:lnTo>
                  <a:pt x="17746" y="691671"/>
                </a:lnTo>
                <a:lnTo>
                  <a:pt x="7997" y="646437"/>
                </a:lnTo>
                <a:lnTo>
                  <a:pt x="2027" y="599911"/>
                </a:lnTo>
                <a:lnTo>
                  <a:pt x="0" y="552260"/>
                </a:lnTo>
                <a:lnTo>
                  <a:pt x="2027" y="504609"/>
                </a:lnTo>
                <a:lnTo>
                  <a:pt x="7997" y="458083"/>
                </a:lnTo>
                <a:lnTo>
                  <a:pt x="17746" y="412849"/>
                </a:lnTo>
                <a:lnTo>
                  <a:pt x="31107" y="369072"/>
                </a:lnTo>
                <a:lnTo>
                  <a:pt x="47915" y="326918"/>
                </a:lnTo>
                <a:lnTo>
                  <a:pt x="68003" y="286553"/>
                </a:lnTo>
                <a:lnTo>
                  <a:pt x="91206" y="248142"/>
                </a:lnTo>
                <a:lnTo>
                  <a:pt x="117358" y="211851"/>
                </a:lnTo>
                <a:lnTo>
                  <a:pt x="146293" y="177846"/>
                </a:lnTo>
                <a:lnTo>
                  <a:pt x="177846" y="146293"/>
                </a:lnTo>
                <a:lnTo>
                  <a:pt x="211851" y="117358"/>
                </a:lnTo>
                <a:lnTo>
                  <a:pt x="248142" y="91206"/>
                </a:lnTo>
                <a:lnTo>
                  <a:pt x="286553" y="68003"/>
                </a:lnTo>
                <a:lnTo>
                  <a:pt x="326918" y="47915"/>
                </a:lnTo>
                <a:lnTo>
                  <a:pt x="369072" y="31107"/>
                </a:lnTo>
                <a:lnTo>
                  <a:pt x="412849" y="17746"/>
                </a:lnTo>
                <a:lnTo>
                  <a:pt x="458083" y="7997"/>
                </a:lnTo>
                <a:lnTo>
                  <a:pt x="504609" y="2027"/>
                </a:lnTo>
                <a:lnTo>
                  <a:pt x="552260" y="0"/>
                </a:lnTo>
                <a:lnTo>
                  <a:pt x="599911" y="2027"/>
                </a:lnTo>
                <a:lnTo>
                  <a:pt x="646437" y="7997"/>
                </a:lnTo>
                <a:lnTo>
                  <a:pt x="691671" y="17746"/>
                </a:lnTo>
                <a:lnTo>
                  <a:pt x="735448" y="31107"/>
                </a:lnTo>
                <a:lnTo>
                  <a:pt x="777602" y="47915"/>
                </a:lnTo>
                <a:lnTo>
                  <a:pt x="817967" y="68003"/>
                </a:lnTo>
                <a:lnTo>
                  <a:pt x="856378" y="91206"/>
                </a:lnTo>
                <a:lnTo>
                  <a:pt x="892669" y="117358"/>
                </a:lnTo>
                <a:lnTo>
                  <a:pt x="926674" y="146293"/>
                </a:lnTo>
                <a:lnTo>
                  <a:pt x="958227" y="177846"/>
                </a:lnTo>
                <a:lnTo>
                  <a:pt x="987162" y="211851"/>
                </a:lnTo>
                <a:lnTo>
                  <a:pt x="1013314" y="248142"/>
                </a:lnTo>
                <a:lnTo>
                  <a:pt x="1036517" y="286553"/>
                </a:lnTo>
                <a:lnTo>
                  <a:pt x="1056605" y="326918"/>
                </a:lnTo>
                <a:lnTo>
                  <a:pt x="1073413" y="369072"/>
                </a:lnTo>
                <a:lnTo>
                  <a:pt x="1086774" y="412849"/>
                </a:lnTo>
                <a:lnTo>
                  <a:pt x="1096523" y="458083"/>
                </a:lnTo>
                <a:lnTo>
                  <a:pt x="1102494" y="504609"/>
                </a:lnTo>
                <a:lnTo>
                  <a:pt x="1104521" y="552260"/>
                </a:lnTo>
                <a:lnTo>
                  <a:pt x="1102494" y="599911"/>
                </a:lnTo>
                <a:lnTo>
                  <a:pt x="1096523" y="646437"/>
                </a:lnTo>
                <a:lnTo>
                  <a:pt x="1086774" y="691671"/>
                </a:lnTo>
                <a:lnTo>
                  <a:pt x="1073413" y="735448"/>
                </a:lnTo>
                <a:lnTo>
                  <a:pt x="1056605" y="777602"/>
                </a:lnTo>
                <a:lnTo>
                  <a:pt x="1036517" y="817967"/>
                </a:lnTo>
                <a:lnTo>
                  <a:pt x="1013314" y="856378"/>
                </a:lnTo>
                <a:lnTo>
                  <a:pt x="987162" y="892669"/>
                </a:lnTo>
                <a:lnTo>
                  <a:pt x="958227" y="926674"/>
                </a:lnTo>
                <a:lnTo>
                  <a:pt x="926674" y="958227"/>
                </a:lnTo>
                <a:lnTo>
                  <a:pt x="892669" y="987162"/>
                </a:lnTo>
                <a:lnTo>
                  <a:pt x="856378" y="1013314"/>
                </a:lnTo>
                <a:lnTo>
                  <a:pt x="817967" y="1036517"/>
                </a:lnTo>
                <a:lnTo>
                  <a:pt x="777602" y="1056605"/>
                </a:lnTo>
                <a:lnTo>
                  <a:pt x="735448" y="1073413"/>
                </a:lnTo>
                <a:lnTo>
                  <a:pt x="691671" y="1086774"/>
                </a:lnTo>
                <a:lnTo>
                  <a:pt x="646437" y="1096523"/>
                </a:lnTo>
                <a:lnTo>
                  <a:pt x="599911" y="1102493"/>
                </a:lnTo>
                <a:lnTo>
                  <a:pt x="552260" y="1104521"/>
                </a:lnTo>
                <a:close/>
              </a:path>
            </a:pathLst>
          </a:custGeom>
          <a:solidFill>
            <a:srgbClr val="FFC61A"/>
          </a:solidFill>
        </p:spPr>
        <p:txBody>
          <a:bodyPr wrap="square" lIns="0" tIns="0" rIns="0" bIns="0" rtlCol="0"/>
          <a:lstStyle/>
          <a:p>
            <a:endParaRPr/>
          </a:p>
        </p:txBody>
      </p:sp>
      <p:sp>
        <p:nvSpPr>
          <p:cNvPr id="21" name="object 21"/>
          <p:cNvSpPr txBox="1">
            <a:spLocks noGrp="1"/>
          </p:cNvSpPr>
          <p:nvPr>
            <p:ph type="title"/>
          </p:nvPr>
        </p:nvSpPr>
        <p:spPr>
          <a:prstGeom prst="rect">
            <a:avLst/>
          </a:prstGeom>
        </p:spPr>
        <p:txBody>
          <a:bodyPr vert="horz" wrap="square" lIns="0" tIns="15875" rIns="0" bIns="0" rtlCol="0">
            <a:spAutoFit/>
          </a:bodyPr>
          <a:lstStyle/>
          <a:p>
            <a:pPr marL="12700">
              <a:lnSpc>
                <a:spcPct val="100000"/>
              </a:lnSpc>
              <a:spcBef>
                <a:spcPts val="125"/>
              </a:spcBef>
            </a:pPr>
            <a:r>
              <a:rPr lang="en-US" spc="-25" dirty="0" smtClean="0"/>
              <a:t>09</a:t>
            </a:r>
            <a:endParaRPr spc="-25" dirty="0"/>
          </a:p>
        </p:txBody>
      </p:sp>
      <p:sp>
        <p:nvSpPr>
          <p:cNvPr id="22" name="object 22"/>
          <p:cNvSpPr txBox="1"/>
          <p:nvPr/>
        </p:nvSpPr>
        <p:spPr>
          <a:xfrm>
            <a:off x="1791332" y="509044"/>
            <a:ext cx="8419468" cy="782265"/>
          </a:xfrm>
          <a:prstGeom prst="rect">
            <a:avLst/>
          </a:prstGeom>
        </p:spPr>
        <p:txBody>
          <a:bodyPr vert="horz" wrap="square" lIns="0" tIns="12700" rIns="0" bIns="0" rtlCol="0">
            <a:spAutoFit/>
          </a:bodyPr>
          <a:lstStyle/>
          <a:p>
            <a:pPr marL="12700">
              <a:lnSpc>
                <a:spcPct val="100000"/>
              </a:lnSpc>
              <a:spcBef>
                <a:spcPts val="100"/>
              </a:spcBef>
            </a:pPr>
            <a:r>
              <a:rPr lang="en-US" sz="5000" b="1" spc="-320" dirty="0">
                <a:solidFill>
                  <a:srgbClr val="6A6B3C"/>
                </a:solidFill>
                <a:latin typeface="Tahoma"/>
                <a:cs typeface="Tahoma"/>
              </a:rPr>
              <a:t>METAS CUMPLIDAS DEL PDD</a:t>
            </a:r>
            <a:endParaRPr sz="5000" dirty="0">
              <a:latin typeface="Tahoma"/>
              <a:cs typeface="Tahoma"/>
            </a:endParaRPr>
          </a:p>
        </p:txBody>
      </p:sp>
      <p:sp>
        <p:nvSpPr>
          <p:cNvPr id="24" name="object 24"/>
          <p:cNvSpPr txBox="1"/>
          <p:nvPr/>
        </p:nvSpPr>
        <p:spPr>
          <a:xfrm>
            <a:off x="658951" y="526512"/>
            <a:ext cx="739775" cy="711200"/>
          </a:xfrm>
          <a:prstGeom prst="rect">
            <a:avLst/>
          </a:prstGeom>
        </p:spPr>
        <p:txBody>
          <a:bodyPr vert="horz" wrap="square" lIns="0" tIns="12700" rIns="0" bIns="0" rtlCol="0">
            <a:spAutoFit/>
          </a:bodyPr>
          <a:lstStyle/>
          <a:p>
            <a:pPr marL="12700">
              <a:lnSpc>
                <a:spcPct val="100000"/>
              </a:lnSpc>
              <a:spcBef>
                <a:spcPts val="100"/>
              </a:spcBef>
            </a:pPr>
            <a:r>
              <a:rPr lang="en-US" sz="4500" b="1" spc="-25" dirty="0" smtClean="0">
                <a:solidFill>
                  <a:srgbClr val="FFFFFF"/>
                </a:solidFill>
                <a:latin typeface="Tahoma"/>
                <a:cs typeface="Tahoma"/>
              </a:rPr>
              <a:t>09</a:t>
            </a:r>
            <a:endParaRPr sz="4500" dirty="0">
              <a:latin typeface="Tahoma"/>
              <a:cs typeface="Tahoma"/>
            </a:endParaRPr>
          </a:p>
        </p:txBody>
      </p:sp>
      <p:graphicFrame>
        <p:nvGraphicFramePr>
          <p:cNvPr id="3" name="Tabla 2">
            <a:extLst>
              <a:ext uri="{FF2B5EF4-FFF2-40B4-BE49-F238E27FC236}">
                <a16:creationId xmlns="" xmlns:a16="http://schemas.microsoft.com/office/drawing/2014/main" id="{8CC0A1A2-5607-9047-B235-A01BCFBE3207}"/>
              </a:ext>
            </a:extLst>
          </p:cNvPr>
          <p:cNvGraphicFramePr>
            <a:graphicFrameLocks noGrp="1"/>
          </p:cNvGraphicFramePr>
          <p:nvPr>
            <p:extLst>
              <p:ext uri="{D42A27DB-BD31-4B8C-83A1-F6EECF244321}">
                <p14:modId xmlns:p14="http://schemas.microsoft.com/office/powerpoint/2010/main" val="3611609025"/>
              </p:ext>
            </p:extLst>
          </p:nvPr>
        </p:nvGraphicFramePr>
        <p:xfrm>
          <a:off x="1791332" y="1432862"/>
          <a:ext cx="14744068" cy="8406746"/>
        </p:xfrm>
        <a:graphic>
          <a:graphicData uri="http://schemas.openxmlformats.org/drawingml/2006/table">
            <a:tbl>
              <a:tblPr firstRow="1" bandRow="1">
                <a:tableStyleId>{EB344D84-9AFB-497E-A393-DC336BA19D2E}</a:tableStyleId>
              </a:tblPr>
              <a:tblGrid>
                <a:gridCol w="1100303">
                  <a:extLst>
                    <a:ext uri="{9D8B030D-6E8A-4147-A177-3AD203B41FA5}">
                      <a16:colId xmlns="" xmlns:a16="http://schemas.microsoft.com/office/drawing/2014/main" val="1606432225"/>
                    </a:ext>
                  </a:extLst>
                </a:gridCol>
                <a:gridCol w="8467710">
                  <a:extLst>
                    <a:ext uri="{9D8B030D-6E8A-4147-A177-3AD203B41FA5}">
                      <a16:colId xmlns="" xmlns:a16="http://schemas.microsoft.com/office/drawing/2014/main" val="3195935734"/>
                    </a:ext>
                  </a:extLst>
                </a:gridCol>
                <a:gridCol w="2021850">
                  <a:extLst>
                    <a:ext uri="{9D8B030D-6E8A-4147-A177-3AD203B41FA5}">
                      <a16:colId xmlns="" xmlns:a16="http://schemas.microsoft.com/office/drawing/2014/main" val="131440063"/>
                    </a:ext>
                  </a:extLst>
                </a:gridCol>
                <a:gridCol w="3154205">
                  <a:extLst>
                    <a:ext uri="{9D8B030D-6E8A-4147-A177-3AD203B41FA5}">
                      <a16:colId xmlns="" xmlns:a16="http://schemas.microsoft.com/office/drawing/2014/main" val="4076200031"/>
                    </a:ext>
                  </a:extLst>
                </a:gridCol>
              </a:tblGrid>
              <a:tr h="640904">
                <a:tc>
                  <a:txBody>
                    <a:bodyPr/>
                    <a:lstStyle/>
                    <a:p>
                      <a:pPr algn="ctr"/>
                      <a:r>
                        <a:rPr lang="es-CO" sz="2000" dirty="0">
                          <a:latin typeface="+mn-lt"/>
                        </a:rPr>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ALCANCE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INVERSIÓN</a:t>
                      </a:r>
                    </a:p>
                    <a:p>
                      <a:pPr algn="ctr"/>
                      <a:r>
                        <a:rPr lang="es-CO" sz="2000" dirty="0">
                          <a:latin typeface="+mn-lt"/>
                        </a:rPr>
                        <a:t>(millones)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SECTOR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09362535"/>
                  </a:ext>
                </a:extLst>
              </a:tr>
              <a:tr h="565048">
                <a:tc>
                  <a:txBody>
                    <a:bodyPr/>
                    <a:lstStyle/>
                    <a:p>
                      <a:pPr algn="ctr"/>
                      <a:r>
                        <a:rPr lang="es-CO" sz="2000" dirty="0">
                          <a:latin typeface="+mn-lt"/>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CO" sz="2000" b="1" dirty="0" smtClean="0">
                          <a:solidFill>
                            <a:schemeClr val="tx1"/>
                          </a:solidFill>
                          <a:latin typeface="+mn-lt"/>
                        </a:rPr>
                        <a:t>265 JÓVENES Y ADULTOS STENDIDOS CON MODELO DE FORMACIÓN CLEI 1</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$1.936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smtClean="0">
                          <a:latin typeface="+mn-lt"/>
                        </a:rPr>
                        <a:t>EDUCACIÓN Y CULTURA</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38810626"/>
                  </a:ext>
                </a:extLst>
              </a:tr>
              <a:tr h="565048">
                <a:tc>
                  <a:txBody>
                    <a:bodyPr/>
                    <a:lstStyle/>
                    <a:p>
                      <a:pPr algn="ctr"/>
                      <a:r>
                        <a:rPr lang="es-CO" sz="2000" dirty="0">
                          <a:latin typeface="+mn-lt"/>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CO" sz="2000" b="1" dirty="0" smtClean="0">
                          <a:solidFill>
                            <a:schemeClr val="tx1"/>
                          </a:solidFill>
                          <a:latin typeface="+mn-lt"/>
                        </a:rPr>
                        <a:t>469  ASISTENCIAS TÉCNICAS  A LA RED DEPARTAMENTAL DE LABORATORIOS</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$181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smtClean="0">
                          <a:latin typeface="+mn-lt"/>
                        </a:rPr>
                        <a:t>SALUD</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71242784"/>
                  </a:ext>
                </a:extLst>
              </a:tr>
              <a:tr h="640904">
                <a:tc>
                  <a:txBody>
                    <a:bodyPr/>
                    <a:lstStyle/>
                    <a:p>
                      <a:pPr algn="ctr"/>
                      <a:r>
                        <a:rPr lang="es-CO" sz="2000" dirty="0">
                          <a:latin typeface="+mn-lt"/>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CO" sz="2000" b="1" dirty="0" smtClean="0">
                          <a:solidFill>
                            <a:schemeClr val="tx1"/>
                          </a:solidFill>
                          <a:latin typeface="+mn-lt"/>
                        </a:rPr>
                        <a:t>7 DOCUMENTOS TÉCNICOS DE UNIDADES DE ANÁLISIS DE EVENTOS DE INTERÉS EN SALUD </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000" dirty="0" smtClean="0">
                          <a:latin typeface="+mn-lt"/>
                        </a:rPr>
                        <a:t>SALUD</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57503371"/>
                  </a:ext>
                </a:extLst>
              </a:tr>
              <a:tr h="640904">
                <a:tc>
                  <a:txBody>
                    <a:bodyPr/>
                    <a:lstStyle/>
                    <a:p>
                      <a:pPr algn="ctr"/>
                      <a:r>
                        <a:rPr lang="es-CO" sz="2000" dirty="0">
                          <a:latin typeface="+mn-lt"/>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CO" sz="2000" b="1" dirty="0" smtClean="0">
                          <a:solidFill>
                            <a:schemeClr val="tx1"/>
                          </a:solidFill>
                          <a:latin typeface="+mn-lt"/>
                        </a:rPr>
                        <a:t>7 DOCUMENTOS TÉCNICOS DE EVENTOS DE INTERÉS EN SALUD PÚBLICA DE MATERNIDAD SEGURA</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000" dirty="0" smtClean="0">
                          <a:latin typeface="+mn-lt"/>
                        </a:rPr>
                        <a:t>SALUD</a:t>
                      </a:r>
                    </a:p>
                    <a:p>
                      <a:pPr algn="ct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84543042"/>
                  </a:ext>
                </a:extLst>
              </a:tr>
              <a:tr h="810721">
                <a:tc>
                  <a:txBody>
                    <a:bodyPr/>
                    <a:lstStyle/>
                    <a:p>
                      <a:pPr algn="ctr"/>
                      <a:r>
                        <a:rPr lang="es-CO" sz="2000" dirty="0">
                          <a:latin typeface="+mn-lt"/>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CO" sz="2000" b="1" dirty="0" smtClean="0">
                          <a:solidFill>
                            <a:schemeClr val="tx1"/>
                          </a:solidFill>
                          <a:latin typeface="+mn-lt"/>
                        </a:rPr>
                        <a:t>VISITAS DE CERTIFICACIÓN DE LAS CONDICIONES PARA HABILITACIÓN PARA LOS PRESTADORES DE SERVICIOS DE SALUD DE LOS 42 MUNICIPIOS</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$347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000" dirty="0" smtClean="0">
                          <a:latin typeface="+mn-lt"/>
                        </a:rPr>
                        <a:t>SALUD</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50306346"/>
                  </a:ext>
                </a:extLst>
              </a:tr>
              <a:tr h="640904">
                <a:tc>
                  <a:txBody>
                    <a:bodyPr/>
                    <a:lstStyle/>
                    <a:p>
                      <a:pPr algn="ctr"/>
                      <a:r>
                        <a:rPr lang="es-CO" sz="2000" dirty="0">
                          <a:latin typeface="+mn-lt"/>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CO" sz="2000" b="1" dirty="0" smtClean="0">
                          <a:solidFill>
                            <a:schemeClr val="tx1"/>
                          </a:solidFill>
                          <a:latin typeface="+mn-lt"/>
                        </a:rPr>
                        <a:t>CINCO EMPRESAS SOCIALES DEL ESTADO DOTADAS CON VEHÍCULOS DE TRANSPORTE ASISTENCIAL (AMBULANCIAS)</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$1811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000" dirty="0" smtClean="0">
                          <a:latin typeface="+mn-lt"/>
                        </a:rPr>
                        <a:t>SALUD</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75752838"/>
                  </a:ext>
                </a:extLst>
              </a:tr>
              <a:tr h="810721">
                <a:tc>
                  <a:txBody>
                    <a:bodyPr/>
                    <a:lstStyle/>
                    <a:p>
                      <a:pPr algn="ctr"/>
                      <a:r>
                        <a:rPr lang="es-CO" sz="2000" dirty="0">
                          <a:latin typeface="+mn-lt"/>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CO" sz="2000" b="1" dirty="0" smtClean="0">
                          <a:solidFill>
                            <a:schemeClr val="tx1"/>
                          </a:solidFill>
                          <a:latin typeface="+mn-lt"/>
                        </a:rPr>
                        <a:t>1.048 PERSONAS REPRESENTANTES DE LOS 42 MUNICIPIOS DEL DEPARTAMENTO CAPACITADAS EN PREVENCIÓN Y ATENCIÓN DE DESASTRES.</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smtClean="0">
                          <a:latin typeface="+mn-lt"/>
                        </a:rPr>
                        <a:t>GRD</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55600206"/>
                  </a:ext>
                </a:extLst>
              </a:tr>
              <a:tr h="362250">
                <a:tc>
                  <a:txBody>
                    <a:bodyPr/>
                    <a:lstStyle/>
                    <a:p>
                      <a:pPr algn="ctr"/>
                      <a:r>
                        <a:rPr lang="es-CO" sz="2000" dirty="0">
                          <a:latin typeface="+mn-lt"/>
                        </a:rPr>
                        <a:t>165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CO" sz="2000" b="1" dirty="0" smtClean="0">
                          <a:solidFill>
                            <a:schemeClr val="tx1"/>
                          </a:solidFill>
                          <a:latin typeface="+mn-lt"/>
                        </a:rPr>
                        <a:t>277 ASISTENCIAS TÉCNICAS EN GRD</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$166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000" dirty="0" smtClean="0">
                          <a:latin typeface="+mn-lt"/>
                        </a:rPr>
                        <a:t>GRD</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28044401"/>
                  </a:ext>
                </a:extLst>
              </a:tr>
              <a:tr h="362250">
                <a:tc>
                  <a:txBody>
                    <a:bodyPr/>
                    <a:lstStyle/>
                    <a:p>
                      <a:pPr algn="ctr"/>
                      <a:r>
                        <a:rPr lang="es-CO" sz="2000" dirty="0">
                          <a:latin typeface="+mn-lt"/>
                        </a:rPr>
                        <a:t>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CO" sz="2000" b="1" dirty="0" smtClean="0">
                          <a:solidFill>
                            <a:schemeClr val="tx1"/>
                          </a:solidFill>
                          <a:latin typeface="+mn-lt"/>
                        </a:rPr>
                        <a:t>ENTREGA DE AYUDAS HUMANITARIAS A 15.281 PERSONAS</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$2.341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000" dirty="0" smtClean="0">
                          <a:latin typeface="+mn-lt"/>
                        </a:rPr>
                        <a:t>GRD</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35403707"/>
                  </a:ext>
                </a:extLst>
              </a:tr>
              <a:tr h="362250">
                <a:tc>
                  <a:txBody>
                    <a:bodyPr/>
                    <a:lstStyle/>
                    <a:p>
                      <a:pPr algn="ctr"/>
                      <a:r>
                        <a:rPr lang="es-CO" sz="2000" dirty="0">
                          <a:latin typeface="+mn-lt"/>
                        </a:rPr>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CO" sz="2000" b="1" dirty="0" smtClean="0">
                          <a:solidFill>
                            <a:schemeClr val="tx1"/>
                          </a:solidFill>
                          <a:latin typeface="+mn-lt"/>
                        </a:rPr>
                        <a:t>14,59 KILÓMETROS DE VÍA SECUNDARIA MEJORADA.</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$31.223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000" dirty="0" smtClean="0">
                          <a:latin typeface="+mn-lt"/>
                        </a:rPr>
                        <a:t>TRANSPORTE</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39364236"/>
                  </a:ext>
                </a:extLst>
              </a:tr>
              <a:tr h="362250">
                <a:tc>
                  <a:txBody>
                    <a:bodyPr/>
                    <a:lstStyle/>
                    <a:p>
                      <a:pPr algn="ctr"/>
                      <a:r>
                        <a:rPr lang="es-CO" sz="2000" dirty="0">
                          <a:latin typeface="+mn-lt"/>
                        </a:rPr>
                        <a:t>226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CO" sz="2000" b="1" dirty="0" smtClean="0">
                          <a:solidFill>
                            <a:schemeClr val="tx1"/>
                          </a:solidFill>
                          <a:latin typeface="+mn-lt"/>
                          <a:cs typeface="Calibri" pitchFamily="34" charset="0"/>
                        </a:rPr>
                        <a:t>REHABILITACIÓN  DE 15,75 KILÓMETROS DE LA VÍA</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$67.715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000" dirty="0" smtClean="0">
                          <a:latin typeface="+mn-lt"/>
                        </a:rPr>
                        <a:t>TRANSPORTE</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62103888"/>
                  </a:ext>
                </a:extLst>
              </a:tr>
              <a:tr h="640904">
                <a:tc>
                  <a:txBody>
                    <a:bodyPr/>
                    <a:lstStyle/>
                    <a:p>
                      <a:pPr algn="ctr"/>
                      <a:r>
                        <a:rPr lang="es-CO" sz="2000" dirty="0">
                          <a:latin typeface="+mn-lt"/>
                        </a:rPr>
                        <a:t>235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CO" sz="2000" b="1" dirty="0" smtClean="0">
                          <a:solidFill>
                            <a:schemeClr val="tx1"/>
                          </a:solidFill>
                          <a:latin typeface="+mn-lt"/>
                        </a:rPr>
                        <a:t>CONSTRUCCIÓN DE 2 PUENTES S EN VÍA SECUNDARIA EXISTENTE EN LOS MUNICIPIOS DE ARGELIA Y  SANTANDER DE QUILICHAO</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$3.162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000" dirty="0" smtClean="0">
                          <a:latin typeface="+mn-lt"/>
                        </a:rPr>
                        <a:t>TRANSPORTE</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30251159"/>
                  </a:ext>
                </a:extLst>
              </a:tr>
              <a:tr h="565048">
                <a:tc>
                  <a:txBody>
                    <a:bodyPr/>
                    <a:lstStyle/>
                    <a:p>
                      <a:pPr algn="ctr"/>
                      <a:r>
                        <a:rPr lang="es-CO" sz="2000" dirty="0">
                          <a:latin typeface="+mn-lt"/>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CO" sz="2000" b="1" dirty="0" smtClean="0">
                          <a:solidFill>
                            <a:schemeClr val="tx1"/>
                          </a:solidFill>
                          <a:latin typeface="+mn-lt"/>
                        </a:rPr>
                        <a:t>DESARROLLO DE 2 PROYECTOS DE FORTALECIMIENTO TERRITORIAL</a:t>
                      </a:r>
                      <a:endParaRPr lang="es-CO"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000" dirty="0">
                          <a:latin typeface="+mn-lt"/>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000" dirty="0" smtClean="0">
                          <a:latin typeface="+mn-lt"/>
                        </a:rPr>
                        <a:t>GOBIERNO TERRITORIAL</a:t>
                      </a:r>
                      <a:endParaRPr lang="es-CO"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38175820"/>
                  </a:ext>
                </a:extLst>
              </a:tr>
            </a:tbl>
          </a:graphicData>
        </a:graphic>
      </p:graphicFrame>
    </p:spTree>
    <p:extLst>
      <p:ext uri="{BB962C8B-B14F-4D97-AF65-F5344CB8AC3E}">
        <p14:creationId xmlns:p14="http://schemas.microsoft.com/office/powerpoint/2010/main" val="64866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12650</TotalTime>
  <Words>1178</Words>
  <Application>Microsoft Office PowerPoint</Application>
  <PresentationFormat>Personalizado</PresentationFormat>
  <Paragraphs>285</Paragraphs>
  <Slides>10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10</vt:i4>
      </vt:variant>
    </vt:vector>
  </HeadingPairs>
  <TitlesOfParts>
    <vt:vector size="20" baseType="lpstr">
      <vt:lpstr>PMingLiU-ExtB</vt:lpstr>
      <vt:lpstr>Arial</vt:lpstr>
      <vt:lpstr>Arial Black</vt:lpstr>
      <vt:lpstr>Calibri</vt:lpstr>
      <vt:lpstr>Lucida Sans</vt:lpstr>
      <vt:lpstr>Lucida Sans Unicode</vt:lpstr>
      <vt:lpstr>Tahoma</vt:lpstr>
      <vt:lpstr>Times New Roman</vt:lpstr>
      <vt:lpstr>Verdana</vt:lpstr>
      <vt:lpstr>Office Theme</vt:lpstr>
      <vt:lpstr>INFORME DE SEGUIMIENTO EJECUCIÓN DE METAS PLAN DE DESARROLLO DEPARTAMENTAL PRIMER SEMESTRE VIGENCIA 2025</vt:lpstr>
      <vt:lpstr>02</vt:lpstr>
      <vt:lpstr>03</vt:lpstr>
      <vt:lpstr>04</vt:lpstr>
      <vt:lpstr>05</vt:lpstr>
      <vt:lpstr>06</vt:lpstr>
      <vt:lpstr>07</vt:lpstr>
      <vt:lpstr>08</vt:lpstr>
      <vt:lpstr>09</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Ejecutiva Moderno Corporativo Amarillo y Negro</dc:title>
  <dc:creator>giovannasaz</dc:creator>
  <cp:keywords>DAGmWB2qUnE,BADWR9Hpt3o,0</cp:keywords>
  <cp:lastModifiedBy>PlaneacionDes1</cp:lastModifiedBy>
  <cp:revision>59</cp:revision>
  <cp:lastPrinted>2025-08-15T20:48:23Z</cp:lastPrinted>
  <dcterms:created xsi:type="dcterms:W3CDTF">2025-08-05T00:48:44Z</dcterms:created>
  <dcterms:modified xsi:type="dcterms:W3CDTF">2025-08-15T20:56:19Z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2025-07-22T00:00:00Z</vt:filetime>
  </property>
  <property fmtid="{D5CDD505-2E9C-101B-9397-08002B2CF9AE}" pid="3" name="Creator">
    <vt:lpwstr>Canva</vt:lpwstr>
  </property>
  <property fmtid="{D5CDD505-2E9C-101B-9397-08002B2CF9AE}" pid="4" name="LastSaved">
    <vt:filetime>2025-08-05T00:00:00Z</vt:filetime>
  </property>
  <property fmtid="{D5CDD505-2E9C-101B-9397-08002B2CF9AE}" pid="5" name="Producer">
    <vt:lpwstr>Canva</vt:lpwstr>
  </property>
</Properties>
</file>